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57" r:id="rId4"/>
    <p:sldId id="283" r:id="rId5"/>
    <p:sldId id="266" r:id="rId6"/>
    <p:sldId id="279" r:id="rId7"/>
    <p:sldId id="259" r:id="rId8"/>
    <p:sldId id="260" r:id="rId9"/>
    <p:sldId id="261" r:id="rId10"/>
    <p:sldId id="262" r:id="rId11"/>
    <p:sldId id="280" r:id="rId12"/>
    <p:sldId id="263" r:id="rId13"/>
    <p:sldId id="264" r:id="rId14"/>
    <p:sldId id="278" r:id="rId15"/>
    <p:sldId id="276" r:id="rId16"/>
    <p:sldId id="277" r:id="rId17"/>
    <p:sldId id="265" r:id="rId18"/>
    <p:sldId id="268" r:id="rId19"/>
    <p:sldId id="269" r:id="rId20"/>
    <p:sldId id="270" r:id="rId21"/>
    <p:sldId id="271" r:id="rId22"/>
    <p:sldId id="281" r:id="rId23"/>
    <p:sldId id="282" r:id="rId24"/>
    <p:sldId id="272" r:id="rId25"/>
    <p:sldId id="274" r:id="rId26"/>
    <p:sldId id="27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7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Jeff Zimmerman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ADCD6-3B9E-40A4-9492-BC20079EFF0F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19163-1A3C-4B9F-A547-658A88866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750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Jeff Zimmerman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62035-940A-4DE0-A7E8-7EDABAB88B5F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7D58F-BD82-4910-A35B-FB644A645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98091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Jeff Zimmerman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27D58F-BD82-4910-A35B-FB644A6451E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18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4903" y="143239"/>
            <a:ext cx="3328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Jeff Zimmerman, Region 7 Coordinator</a:t>
            </a:r>
            <a:endParaRPr lang="en-US" sz="1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9704832" y="85343"/>
            <a:ext cx="369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Andy</a:t>
            </a:r>
            <a:r>
              <a:rPr lang="en-US" sz="1400" baseline="0" dirty="0" smtClean="0"/>
              <a:t> Kuhl, Coordinator</a:t>
            </a:r>
            <a:endParaRPr lang="en-US" sz="14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9966877" y="6344695"/>
            <a:ext cx="3432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jzimmerman@liu18.org </a:t>
            </a:r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51562" y="6413850"/>
            <a:ext cx="4258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http://www.liu18.org/index.php/esfcy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90552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675D-117A-4964-A026-383366032B9B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4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53CA-D194-4102-B6EF-936544DA573F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38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AE15-61C3-4A61-A3A9-53AD60562176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5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989B-F658-4432-A4EC-81B6D483F02C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30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72DB-8F85-44B3-839A-2F849C75351E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37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F1D4-813C-479C-BB98-884566645358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0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C313-B78B-428E-9F71-F8F2C9D79412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7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04CF-DBCF-4AD4-9745-964726CEBA5F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0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445C-34B3-48EC-AEAE-F5852B248964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53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2592-BB5C-49A2-9FDC-EC6B061910C4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6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536F9-B4F3-474A-BED6-CADF2A03010F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http://www.liu18.org/index.php/esfcy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A111F-311E-4A52-82B0-8933064CE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2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akuhl@liu18.org" TargetMode="External"/><Relationship Id="rId2" Type="http://schemas.openxmlformats.org/officeDocument/2006/relationships/hyperlink" Target="mailto:jzimmerman@liu18.or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232" y="206114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latin typeface="+mn-lt"/>
              </a:rPr>
              <a:t>Education Stability for Foster Youth</a:t>
            </a:r>
            <a:endParaRPr lang="en-US" sz="8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142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3199"/>
            <a:ext cx="9144000" cy="12239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 Foster Provisions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600" y="1747838"/>
            <a:ext cx="9258300" cy="420846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ESSA presumes a child will remain in their school of origin unless it is not in their best interest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Must ensure collaboration and consideration of best interest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Best Interest Determinations (BIDs) are a dual-agency responsibility (LEA of origin and CCYA)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If school district placement is impacted, a BID must occur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All LEAs must establish a point of contact (POC)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LEAs must have an MOU and Transportation Plan with local CCYA</a:t>
            </a:r>
          </a:p>
        </p:txBody>
      </p:sp>
    </p:spTree>
    <p:extLst>
      <p:ext uri="{BB962C8B-B14F-4D97-AF65-F5344CB8AC3E}">
        <p14:creationId xmlns:p14="http://schemas.microsoft.com/office/powerpoint/2010/main" val="375692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3199"/>
            <a:ext cx="9144000" cy="12239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600" y="1747838"/>
            <a:ext cx="9258300" cy="4208462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4000" b="1" dirty="0" smtClean="0"/>
              <a:t>Collaboration</a:t>
            </a:r>
          </a:p>
          <a:p>
            <a:pPr algn="l"/>
            <a:endParaRPr lang="en-US" sz="4000" b="1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4000" b="1" dirty="0" smtClean="0"/>
              <a:t>Best Interest Determination</a:t>
            </a:r>
          </a:p>
          <a:p>
            <a:pPr algn="l"/>
            <a:endParaRPr lang="en-US" sz="4000" b="1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4000" b="1" dirty="0" smtClean="0"/>
              <a:t>Transportation</a:t>
            </a:r>
          </a:p>
          <a:p>
            <a:pPr algn="l"/>
            <a:endParaRPr lang="en-US" sz="4000" b="1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4000" b="1" dirty="0" smtClean="0"/>
              <a:t>Immediate Enrollment and Records Transfer</a:t>
            </a:r>
          </a:p>
        </p:txBody>
      </p:sp>
    </p:spTree>
    <p:extLst>
      <p:ext uri="{BB962C8B-B14F-4D97-AF65-F5344CB8AC3E}">
        <p14:creationId xmlns:p14="http://schemas.microsoft.com/office/powerpoint/2010/main" val="42774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3199"/>
            <a:ext cx="9144000" cy="12239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 Interest Determination (BID)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600" y="1747838"/>
            <a:ext cx="9258300" cy="4208462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Transportation, tuition or special education cost cannot be determining factors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BID must be documented by school of origin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Best interest can change, however, protections are applicable for duration of time in foster care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Child </a:t>
            </a:r>
            <a:r>
              <a:rPr lang="en-US" sz="2800" b="1" dirty="0"/>
              <a:t>cannot be withheld from attending school during interim or </a:t>
            </a:r>
            <a:r>
              <a:rPr lang="en-US" sz="2800" b="1" dirty="0" smtClean="0"/>
              <a:t>dispute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Local </a:t>
            </a:r>
            <a:r>
              <a:rPr lang="en-US" sz="2800" b="1" dirty="0"/>
              <a:t>BID process and transportation plan must address dispute </a:t>
            </a:r>
            <a:r>
              <a:rPr lang="en-US" sz="2800" b="1" dirty="0" smtClean="0"/>
              <a:t>procedures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Proximity </a:t>
            </a:r>
            <a:r>
              <a:rPr lang="en-US" sz="2800" b="1" dirty="0"/>
              <a:t>of placement and educational setting should be considered during process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0077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3199"/>
            <a:ext cx="9144000" cy="12239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BID Participants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0363" y="1847273"/>
            <a:ext cx="9258300" cy="3843482"/>
          </a:xfrm>
        </p:spPr>
        <p:txBody>
          <a:bodyPr>
            <a:normAutofit fontScale="250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7200" b="1" dirty="0" smtClean="0"/>
              <a:t>LEA of origin and CCYA must participate in BID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7200" b="1" dirty="0" smtClean="0"/>
              <a:t>Strongly encouraged to include LEA of foster residence</a:t>
            </a:r>
          </a:p>
          <a:p>
            <a:pPr algn="l"/>
            <a:r>
              <a:rPr lang="en-US" sz="7200" b="1" dirty="0" smtClean="0"/>
              <a:t>         </a:t>
            </a:r>
          </a:p>
          <a:p>
            <a:pPr algn="l"/>
            <a:r>
              <a:rPr lang="en-US" sz="7200" b="1" dirty="0"/>
              <a:t> </a:t>
            </a:r>
            <a:r>
              <a:rPr lang="en-US" sz="7200" b="1" dirty="0" smtClean="0"/>
              <a:t>       Additional parties can possibly be:</a:t>
            </a:r>
          </a:p>
          <a:p>
            <a:pPr algn="l"/>
            <a:endParaRPr lang="en-US" sz="7200" b="1" dirty="0" smtClean="0"/>
          </a:p>
          <a:p>
            <a:pPr algn="l"/>
            <a:r>
              <a:rPr lang="en-US" sz="7200" b="1" dirty="0"/>
              <a:t> </a:t>
            </a:r>
            <a:r>
              <a:rPr lang="en-US" sz="7200" b="1" dirty="0" smtClean="0"/>
              <a:t>     -IEP Team                                                                      -Child advocate</a:t>
            </a:r>
          </a:p>
          <a:p>
            <a:pPr algn="l"/>
            <a:r>
              <a:rPr lang="en-US" sz="7200" b="1" dirty="0"/>
              <a:t> </a:t>
            </a:r>
            <a:r>
              <a:rPr lang="en-US" sz="7200" b="1" dirty="0" smtClean="0"/>
              <a:t>     -Special Education Coordinator                                -Guardian ad litem</a:t>
            </a:r>
          </a:p>
          <a:p>
            <a:pPr algn="l"/>
            <a:r>
              <a:rPr lang="en-US" sz="7200" b="1" dirty="0"/>
              <a:t> </a:t>
            </a:r>
            <a:r>
              <a:rPr lang="en-US" sz="7200" b="1" dirty="0" smtClean="0"/>
              <a:t>     -Case Worker                                                                -Mental/Behavioral Health providers</a:t>
            </a:r>
          </a:p>
          <a:p>
            <a:pPr algn="l"/>
            <a:r>
              <a:rPr lang="en-US" sz="7200" b="1" dirty="0"/>
              <a:t> </a:t>
            </a:r>
            <a:r>
              <a:rPr lang="en-US" sz="7200" b="1" dirty="0" smtClean="0"/>
              <a:t>     -Case Manager                                                             -Foster parent</a:t>
            </a:r>
          </a:p>
          <a:p>
            <a:pPr algn="l"/>
            <a:r>
              <a:rPr lang="en-US" sz="7200" b="1" dirty="0"/>
              <a:t> </a:t>
            </a:r>
            <a:r>
              <a:rPr lang="en-US" sz="7200" b="1" dirty="0" smtClean="0"/>
              <a:t>     -Coaches                                                                        -Teachers                                                                                     </a:t>
            </a:r>
          </a:p>
          <a:p>
            <a:pPr algn="l"/>
            <a:r>
              <a:rPr lang="en-US" sz="3200" b="1" dirty="0"/>
              <a:t> </a:t>
            </a:r>
            <a:r>
              <a:rPr lang="en-US" sz="3200" b="1" dirty="0" smtClean="0"/>
              <a:t>    </a:t>
            </a:r>
          </a:p>
          <a:p>
            <a:pPr algn="l"/>
            <a:r>
              <a:rPr lang="en-US" sz="2800" b="1" dirty="0"/>
              <a:t> </a:t>
            </a:r>
            <a:r>
              <a:rPr lang="en-US" sz="2800" b="1" dirty="0" smtClean="0"/>
              <a:t>     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5998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3199"/>
            <a:ext cx="9144000" cy="12239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BID Process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1500" y="1689100"/>
            <a:ext cx="9258300" cy="4724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/>
              <a:t>Local procedures should establish: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b="1" dirty="0" smtClean="0"/>
              <a:t>Who initiates the BID process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b="1" dirty="0" smtClean="0"/>
              <a:t>Who participates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b="1" dirty="0" smtClean="0"/>
              <a:t>Format of BID and how BID is documented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Local procedures should consider: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b="1" dirty="0" smtClean="0"/>
              <a:t>Appropriateness of current educational placement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b="1" dirty="0" smtClean="0"/>
              <a:t>Proximity of placement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b="1" dirty="0" smtClean="0"/>
              <a:t>Other child centered factors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b="1" dirty="0" smtClean="0"/>
              <a:t>How child will remain in school of origin during the interim of a final determination</a:t>
            </a:r>
          </a:p>
          <a:p>
            <a:pPr algn="l"/>
            <a:endParaRPr lang="en-US" b="1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5953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3199"/>
            <a:ext cx="9144000" cy="12239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to Consider (BIDs)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000" y="2255838"/>
            <a:ext cx="9258300" cy="3268662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Preferences of child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Distance of commute to school of origin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Child’s permanency goal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Length of stay at school of origin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Safety considerations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Special education program</a:t>
            </a:r>
          </a:p>
        </p:txBody>
      </p:sp>
    </p:spTree>
    <p:extLst>
      <p:ext uri="{BB962C8B-B14F-4D97-AF65-F5344CB8AC3E}">
        <p14:creationId xmlns:p14="http://schemas.microsoft.com/office/powerpoint/2010/main" val="2913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3199"/>
            <a:ext cx="9144000" cy="12239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to Consider (BIDs) cont’d.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000" y="2255838"/>
            <a:ext cx="9258300" cy="326866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Academic history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Transferring have a positive or negative impact socially, emotionally and academically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Peer/staff relationships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Will new school allow student to stay on track to graduate?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Timing of transfer will not undermine school success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Siblings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Extra-curricular activities/interests</a:t>
            </a:r>
          </a:p>
        </p:txBody>
      </p:sp>
    </p:spTree>
    <p:extLst>
      <p:ext uri="{BB962C8B-B14F-4D97-AF65-F5344CB8AC3E}">
        <p14:creationId xmlns:p14="http://schemas.microsoft.com/office/powerpoint/2010/main" val="33852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165099"/>
            <a:ext cx="9144000" cy="12239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000" y="2006600"/>
            <a:ext cx="9258300" cy="35179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Transportation must be provided, arranged and funded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No distance specified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LEAs must maintain a transportation plan and Memorandum of Understanding (MOU) with CCYA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LEAs should consider CCYAs they work with frequently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LEAs must ensure transportation is provided to children in foster care even if an LEA does not normally offer and/or provide transportation</a:t>
            </a:r>
          </a:p>
          <a:p>
            <a:pPr algn="l"/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897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165099"/>
            <a:ext cx="9144000" cy="12239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Memorandum of Understanding (MOU)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000" y="2184400"/>
            <a:ext cx="9258300" cy="35179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Addresses transportation related provisions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Not a local transportation plan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Agreement with LEA and CCYA to establish a local transportation plan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Additional policies may be addresses to meet unique needs of foster children</a:t>
            </a:r>
          </a:p>
        </p:txBody>
      </p:sp>
    </p:spTree>
    <p:extLst>
      <p:ext uri="{BB962C8B-B14F-4D97-AF65-F5344CB8AC3E}">
        <p14:creationId xmlns:p14="http://schemas.microsoft.com/office/powerpoint/2010/main" val="306405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165099"/>
            <a:ext cx="9144000" cy="12239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Plans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0400" y="2489200"/>
            <a:ext cx="9258300" cy="25146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Addresses formal, written protocols and procedures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Ensures foster children remain in school of origin when feasible and in his/her best interest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Detailed step-by-step arrangements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Limit educational disruption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Who will provide transportation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19117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0" y="596900"/>
            <a:ext cx="86868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700" y="592137"/>
            <a:ext cx="9144000" cy="12239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Plans cont’d.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6900" y="1816100"/>
            <a:ext cx="9258300" cy="3517900"/>
          </a:xfrm>
        </p:spPr>
        <p:txBody>
          <a:bodyPr>
            <a:normAutofit/>
          </a:bodyPr>
          <a:lstStyle/>
          <a:p>
            <a:pPr algn="l"/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Consider low cost options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How will additional costs be covered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Transportation Plan and MOU must be signed by LEA and CCYA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MOUs and plans should be updated as needed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  <a:p>
            <a:pPr algn="l"/>
            <a:endParaRPr lang="en-US" sz="2800" b="1" dirty="0" smtClean="0"/>
          </a:p>
          <a:p>
            <a:pPr algn="l"/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2148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165099"/>
            <a:ext cx="9144000" cy="12239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 Enrollment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2300" y="2032000"/>
            <a:ext cx="9258300" cy="35179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Foster youth must be immediately enrolled into new school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Must be enrolled even if they lack records normally required for enrollment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Contact prior school for records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Prior school should anticipate this request as a result of a BID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Placing CCYA should assist as needed and in accordance with confidentiality laws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30 days for immunization records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Foster students eligible for free lunch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  <a:p>
            <a:pPr algn="l"/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72959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165099"/>
            <a:ext cx="9144000" cy="1223963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Foster Point of Contact (POC) Duties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2300" y="2032000"/>
            <a:ext cx="9258300" cy="35179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Coordinate with CCYA (primary contact for agency)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Coordinate with other LEAs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Collecting and presenting all important records and documentation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Attending training and professional development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Develop BID process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Facilitate transfer of records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  <a:p>
            <a:pPr algn="l"/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150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165099"/>
            <a:ext cx="9144000" cy="12239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Foster Point of Contact (POC) Duties cont’d.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2300" y="2032000"/>
            <a:ext cx="9258300" cy="35179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Facilitate immediate enrollment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Facilitate data sharing with the child welfare agencies, consistent with FERPA and other privacy protocols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Developing and coordinating transportation procedures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Managing BIDs and disputes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Ensuring attendance/needs of foster students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Providing professional development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Ensure communication and collaboration with regional office</a:t>
            </a:r>
          </a:p>
          <a:p>
            <a:pPr algn="l"/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865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165099"/>
            <a:ext cx="9144000" cy="12239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Goals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1500" y="1905000"/>
            <a:ext cx="2806700" cy="40005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Balance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Security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Strength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Support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Connectedness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Dependability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Steadiness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Structure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Permanence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  <a:p>
            <a:pPr algn="l"/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164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06600"/>
            <a:ext cx="9144000" cy="1460500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Questions???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05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23900"/>
            <a:ext cx="9144000" cy="990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47718"/>
            <a:ext cx="9144000" cy="39751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Jeff Zimmerman</a:t>
            </a:r>
          </a:p>
          <a:p>
            <a:r>
              <a:rPr lang="en-US" sz="3600" b="1" u="sng" dirty="0" smtClean="0">
                <a:hlinkClick r:id="rId2"/>
              </a:rPr>
              <a:t>jzimmerman@liu18.org</a:t>
            </a:r>
            <a:endParaRPr lang="en-US" sz="3600" b="1" u="sng" dirty="0" smtClean="0"/>
          </a:p>
          <a:p>
            <a:r>
              <a:rPr lang="en-US" sz="3600" b="1" u="sng" dirty="0" smtClean="0"/>
              <a:t>570-718-4613 or </a:t>
            </a:r>
          </a:p>
          <a:p>
            <a:r>
              <a:rPr lang="en-US" sz="3600" b="1" u="sng" dirty="0" smtClean="0"/>
              <a:t>Andy Kuhl </a:t>
            </a:r>
          </a:p>
          <a:p>
            <a:r>
              <a:rPr lang="en-US" sz="3600" b="1" u="sng" dirty="0" smtClean="0">
                <a:hlinkClick r:id="rId3"/>
              </a:rPr>
              <a:t>akuhl@liu18.org</a:t>
            </a:r>
            <a:endParaRPr lang="en-US" sz="3600" b="1" u="sng" dirty="0" smtClean="0"/>
          </a:p>
          <a:p>
            <a:r>
              <a:rPr lang="en-US" sz="3600" b="1" u="sng" dirty="0" smtClean="0"/>
              <a:t>570-718-4697</a:t>
            </a:r>
          </a:p>
          <a:p>
            <a:r>
              <a:rPr lang="en-US" sz="3600" b="1" u="sng" dirty="0">
                <a:solidFill>
                  <a:srgbClr val="C00000"/>
                </a:solidFill>
              </a:rPr>
              <a:t>h</a:t>
            </a:r>
            <a:r>
              <a:rPr lang="en-US" sz="3600" b="1" u="sng" dirty="0" smtClean="0">
                <a:solidFill>
                  <a:srgbClr val="C00000"/>
                </a:solidFill>
              </a:rPr>
              <a:t>ttp://www.liu18.org/index.php/esfcy</a:t>
            </a:r>
            <a:endParaRPr lang="en-US" sz="36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6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2641" y="980306"/>
            <a:ext cx="9144000" cy="1168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Foster Care Statistics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1405" y="2669887"/>
            <a:ext cx="8428887" cy="3675493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443, 000 students place nationally (2017)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690,000 children spent time in foster care (2017, US Dept. of Health and Human Services)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16,423 foster students in PA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61% placed due to neglect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32% placed due to drug abuse</a:t>
            </a:r>
          </a:p>
        </p:txBody>
      </p:sp>
    </p:spTree>
    <p:extLst>
      <p:ext uri="{BB962C8B-B14F-4D97-AF65-F5344CB8AC3E}">
        <p14:creationId xmlns:p14="http://schemas.microsoft.com/office/powerpoint/2010/main" val="18618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2641" y="980306"/>
            <a:ext cx="9144000" cy="1168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Foster Care Statistics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5841" y="2651415"/>
            <a:ext cx="8428887" cy="3675493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56% of foster children were between 6 and 18 years old (2017)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64% have been in more than one placement (2017)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20% of foster youth enroll in college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60% of population enroll in college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b="1" dirty="0" smtClean="0"/>
              <a:t>Less than 10% earn a bachelor’s degree (24% of general population)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96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6900"/>
            <a:ext cx="9144000" cy="1168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for Foster Youth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2061" y="2505775"/>
            <a:ext cx="9385300" cy="3898900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Lack of nurturing and stable environment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High rates of physical, mental and developmental problems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Unmet needs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Adverse childhood experiences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Dependent on positive school and child welfare supports</a:t>
            </a:r>
          </a:p>
          <a:p>
            <a:pPr algn="l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667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6900"/>
            <a:ext cx="9144000" cy="1168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for Foster Youth in Education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9018" y="2191738"/>
            <a:ext cx="9385300" cy="3898900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Repeating classes, grades (not enough credits)</a:t>
            </a:r>
          </a:p>
          <a:p>
            <a:pPr algn="l"/>
            <a:endParaRPr lang="en-US" sz="2800" b="1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Losing relationships with teachers, friends and staff</a:t>
            </a:r>
          </a:p>
          <a:p>
            <a:pPr algn="l"/>
            <a:endParaRPr lang="en-US" sz="2800" b="1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Adapting to different teaching styles (due to frequent school changes)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68433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464950"/>
            <a:ext cx="9144000" cy="776233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2900" y="1427162"/>
            <a:ext cx="9144000" cy="4564062"/>
          </a:xfrm>
        </p:spPr>
        <p:txBody>
          <a:bodyPr>
            <a:noAutofit/>
          </a:bodyPr>
          <a:lstStyle/>
          <a:p>
            <a:pPr algn="l"/>
            <a:r>
              <a:rPr lang="en-US" sz="1800" b="1" dirty="0" smtClean="0"/>
              <a:t>Fostering Connections Act (2008)</a:t>
            </a:r>
          </a:p>
          <a:p>
            <a:pPr algn="l"/>
            <a:r>
              <a:rPr lang="en-US" sz="1800" b="1" dirty="0" smtClean="0"/>
              <a:t>	-Applied to welfare agencies</a:t>
            </a:r>
          </a:p>
          <a:p>
            <a:pPr algn="l"/>
            <a:r>
              <a:rPr lang="en-US" sz="1800" b="1" dirty="0"/>
              <a:t>	</a:t>
            </a:r>
            <a:r>
              <a:rPr lang="en-US" sz="1800" b="1" dirty="0" smtClean="0"/>
              <a:t>-Goal was educational stability</a:t>
            </a:r>
          </a:p>
          <a:p>
            <a:pPr algn="l"/>
            <a:endParaRPr lang="en-US" sz="1800" b="1" dirty="0"/>
          </a:p>
          <a:p>
            <a:pPr algn="l"/>
            <a:r>
              <a:rPr lang="en-US" sz="1800" b="1" dirty="0" smtClean="0"/>
              <a:t>Uninterrupted Scholars Act (2013)</a:t>
            </a:r>
          </a:p>
          <a:p>
            <a:pPr algn="l"/>
            <a:r>
              <a:rPr lang="en-US" sz="1800" b="1" dirty="0"/>
              <a:t>	</a:t>
            </a:r>
            <a:r>
              <a:rPr lang="en-US" sz="1800" b="1" dirty="0" smtClean="0"/>
              <a:t>-Allows sharing of educational records between school and welfare agency</a:t>
            </a:r>
          </a:p>
          <a:p>
            <a:pPr algn="l"/>
            <a:endParaRPr lang="en-US" sz="1800" b="1" dirty="0" smtClean="0"/>
          </a:p>
          <a:p>
            <a:pPr algn="l"/>
            <a:r>
              <a:rPr lang="en-US" sz="1800" b="1" dirty="0" smtClean="0"/>
              <a:t>Every Student Succeeds Act (ESSA) (2015)</a:t>
            </a:r>
          </a:p>
          <a:p>
            <a:pPr algn="l"/>
            <a:r>
              <a:rPr lang="en-US" sz="1800" b="1" dirty="0"/>
              <a:t>	</a:t>
            </a:r>
            <a:r>
              <a:rPr lang="en-US" sz="1800" b="1" dirty="0" smtClean="0"/>
              <a:t>-Mandates school districts, embeds protections for foster youth in federal law</a:t>
            </a:r>
          </a:p>
          <a:p>
            <a:pPr algn="l"/>
            <a:r>
              <a:rPr lang="en-US" sz="1800" b="1" dirty="0"/>
              <a:t>	</a:t>
            </a:r>
            <a:r>
              <a:rPr lang="en-US" sz="1800" b="1" dirty="0" smtClean="0"/>
              <a:t>-Includes foster care provisions that mirror or complement the 2008</a:t>
            </a:r>
          </a:p>
          <a:p>
            <a:pPr algn="l"/>
            <a:r>
              <a:rPr lang="en-US" sz="1800" b="1" dirty="0"/>
              <a:t> </a:t>
            </a:r>
            <a:r>
              <a:rPr lang="en-US" sz="1800" b="1" dirty="0" smtClean="0"/>
              <a:t>                  Fostering Connections Act</a:t>
            </a:r>
          </a:p>
          <a:p>
            <a:pPr algn="l"/>
            <a:r>
              <a:rPr lang="en-US" sz="1800" b="1" dirty="0"/>
              <a:t>	</a:t>
            </a:r>
            <a:r>
              <a:rPr lang="en-US" sz="1800" b="1" dirty="0" smtClean="0"/>
              <a:t>-Effective December 10, 2016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5179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3199"/>
            <a:ext cx="9144000" cy="12239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6850" y="2179638"/>
            <a:ext cx="7378700" cy="2887662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24-hour substitute care away from parent/guardian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Place in out of home placement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Child welfare agency has placement and/or care responsibility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Typically, placed under order of court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1292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203199"/>
            <a:ext cx="9144000" cy="12239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Foster Placements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(includes 1305 and 1306 settings)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5550" y="1747838"/>
            <a:ext cx="7378700" cy="4208462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Foster family homeless or resource families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Foster homes of relatives (formal kinship care)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Group homes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Emergency shelters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Residential treatment facilities (RTFs)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Child care institutions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Independent living settings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800" b="1" dirty="0" smtClean="0"/>
              <a:t>Pre-adoptive homes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5061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1048</Words>
  <Application>Microsoft Office PowerPoint</Application>
  <PresentationFormat>Widescreen</PresentationFormat>
  <Paragraphs>185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Office Theme</vt:lpstr>
      <vt:lpstr>Education Stability for Foster Youth</vt:lpstr>
      <vt:lpstr>PowerPoint Presentation</vt:lpstr>
      <vt:lpstr>Foster Care Statistics</vt:lpstr>
      <vt:lpstr>Foster Care Statistics</vt:lpstr>
      <vt:lpstr>Challenges for Foster Youth</vt:lpstr>
      <vt:lpstr>Challenges for Foster Youth in Education</vt:lpstr>
      <vt:lpstr>Legislation</vt:lpstr>
      <vt:lpstr>Definition</vt:lpstr>
      <vt:lpstr>Foster Placements (includes 1305 and 1306 settings)</vt:lpstr>
      <vt:lpstr>ESSA Foster Provisions</vt:lpstr>
      <vt:lpstr>ESSA</vt:lpstr>
      <vt:lpstr>Best Interest Determination (BID)</vt:lpstr>
      <vt:lpstr>BID Participants</vt:lpstr>
      <vt:lpstr>Guidelines for BID Process</vt:lpstr>
      <vt:lpstr>Factors to Consider (BIDs)</vt:lpstr>
      <vt:lpstr>Factors to Consider (BIDs) cont’d.</vt:lpstr>
      <vt:lpstr>Transportation </vt:lpstr>
      <vt:lpstr>Memorandum of Understanding (MOU)</vt:lpstr>
      <vt:lpstr>Transportation Plans</vt:lpstr>
      <vt:lpstr>Transportation Plans cont’d.</vt:lpstr>
      <vt:lpstr>Immediate Enrollment</vt:lpstr>
      <vt:lpstr>Foster Point of Contact (POC) Duties</vt:lpstr>
      <vt:lpstr>Foster Point of Contact (POC) Duties cont’d.</vt:lpstr>
      <vt:lpstr>Educational Goals</vt:lpstr>
      <vt:lpstr>Questions???</vt:lpstr>
      <vt:lpstr>Contact Information</vt:lpstr>
    </vt:vector>
  </TitlesOfParts>
  <Company>Luzerne Intermediate Unit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Stability for Foster Youth</dc:title>
  <dc:creator>Jeff Zimmerman</dc:creator>
  <cp:lastModifiedBy>Paul Richards</cp:lastModifiedBy>
  <cp:revision>43</cp:revision>
  <dcterms:created xsi:type="dcterms:W3CDTF">2018-01-29T16:45:12Z</dcterms:created>
  <dcterms:modified xsi:type="dcterms:W3CDTF">2020-11-10T16:07:24Z</dcterms:modified>
</cp:coreProperties>
</file>