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6" r:id="rId2"/>
    <p:sldId id="290" r:id="rId3"/>
    <p:sldId id="286" r:id="rId4"/>
    <p:sldId id="287" r:id="rId5"/>
    <p:sldId id="291" r:id="rId6"/>
    <p:sldId id="278" r:id="rId7"/>
    <p:sldId id="271" r:id="rId8"/>
    <p:sldId id="285" r:id="rId9"/>
    <p:sldId id="293" r:id="rId10"/>
    <p:sldId id="281" r:id="rId11"/>
    <p:sldId id="275" r:id="rId12"/>
    <p:sldId id="272" r:id="rId13"/>
    <p:sldId id="258" r:id="rId14"/>
    <p:sldId id="260" r:id="rId15"/>
    <p:sldId id="261" r:id="rId16"/>
    <p:sldId id="262" r:id="rId17"/>
    <p:sldId id="267" r:id="rId18"/>
    <p:sldId id="266" r:id="rId19"/>
    <p:sldId id="268" r:id="rId20"/>
    <p:sldId id="269" r:id="rId21"/>
    <p:sldId id="277" r:id="rId2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660"/>
  </p:normalViewPr>
  <p:slideViewPr>
    <p:cSldViewPr snapToGrid="0">
      <p:cViewPr varScale="1">
        <p:scale>
          <a:sx n="74" d="100"/>
          <a:sy n="74" d="100"/>
        </p:scale>
        <p:origin x="5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D745BFC7-505D-4F54-B254-8C466E2EB7AD}" type="datetimeFigureOut">
              <a:rPr lang="en-US" smtClean="0"/>
              <a:t>9/19/2015</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F42234B-0945-437B-ACAE-395B73DF6D51}" type="slidenum">
              <a:rPr lang="en-US" smtClean="0"/>
              <a:t>‹#›</a:t>
            </a:fld>
            <a:endParaRPr lang="en-US"/>
          </a:p>
        </p:txBody>
      </p:sp>
    </p:spTree>
    <p:extLst>
      <p:ext uri="{BB962C8B-B14F-4D97-AF65-F5344CB8AC3E}">
        <p14:creationId xmlns:p14="http://schemas.microsoft.com/office/powerpoint/2010/main" val="1918424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41B2ED69-7572-4F8D-8060-209591B253D5}" type="datetimeFigureOut">
              <a:rPr lang="en-US" smtClean="0"/>
              <a:t>9/19/2015</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52A0A90-9110-4CC2-81BC-F553D4ED5FD2}" type="slidenum">
              <a:rPr lang="en-US" smtClean="0"/>
              <a:t>‹#›</a:t>
            </a:fld>
            <a:endParaRPr lang="en-US"/>
          </a:p>
        </p:txBody>
      </p:sp>
    </p:spTree>
    <p:extLst>
      <p:ext uri="{BB962C8B-B14F-4D97-AF65-F5344CB8AC3E}">
        <p14:creationId xmlns:p14="http://schemas.microsoft.com/office/powerpoint/2010/main" val="2384474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2A0A90-9110-4CC2-81BC-F553D4ED5FD2}" type="slidenum">
              <a:rPr lang="en-US" smtClean="0"/>
              <a:t>1</a:t>
            </a:fld>
            <a:endParaRPr lang="en-US"/>
          </a:p>
        </p:txBody>
      </p:sp>
    </p:spTree>
    <p:extLst>
      <p:ext uri="{BB962C8B-B14F-4D97-AF65-F5344CB8AC3E}">
        <p14:creationId xmlns:p14="http://schemas.microsoft.com/office/powerpoint/2010/main" val="3014605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C34EA5-A9C7-4BCC-BEF0-5AAC9CDDDE43}"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36588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DDC864-35B8-40F6-91F8-708FB30768B4}"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250206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DA88E-BEFA-4A96-A0E9-02F626F2273D}"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2628351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EDD9D3-187D-41D2-ABFC-E6A20082099D}"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98253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86B011-E57B-4D46-9B7E-FF3B5BA8F5E9}"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402190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9E84E-9818-4005-817A-8716ABEA42AE}" type="datetime1">
              <a:rPr lang="en-US" smtClean="0"/>
              <a:t>9/19/2015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4164087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F53541-D60D-4DB2-820E-66676F28078C}" type="datetime1">
              <a:rPr lang="en-US" smtClean="0"/>
              <a:t>9/19/2015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202853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0B178-2798-4BAB-8CBB-B65175E57D6E}" type="datetime1">
              <a:rPr lang="en-US" smtClean="0"/>
              <a:t>9/19/2015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1036188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9483AB-C6A6-4C32-8CFB-30FB1F5A15D4}" type="datetime1">
              <a:rPr lang="en-US" smtClean="0"/>
              <a:t>9/19/2015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198131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1E3E7-CFE7-4B4A-B4D6-CF3AA3A1B67C}" type="datetime1">
              <a:rPr lang="en-US" smtClean="0"/>
              <a:t>9/19/2015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316096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A1678-09D0-420E-9372-2F4808EDD277}" type="datetime1">
              <a:rPr lang="en-US" smtClean="0"/>
              <a:t>9/19/2015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EFDC2-924C-450D-9975-6B4E1089AFC2}" type="slidenum">
              <a:rPr lang="en-US" smtClean="0"/>
              <a:t>‹#›</a:t>
            </a:fld>
            <a:endParaRPr lang="en-US"/>
          </a:p>
        </p:txBody>
      </p:sp>
    </p:spTree>
    <p:extLst>
      <p:ext uri="{BB962C8B-B14F-4D97-AF65-F5344CB8AC3E}">
        <p14:creationId xmlns:p14="http://schemas.microsoft.com/office/powerpoint/2010/main" val="425149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10ED9-6F23-47EE-A0E8-53602D81D784}" type="datetime1">
              <a:rPr lang="en-US" smtClean="0"/>
              <a:t>9/19/2015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EFDC2-924C-450D-9975-6B4E1089AFC2}" type="slidenum">
              <a:rPr lang="en-US" smtClean="0"/>
              <a:t>‹#›</a:t>
            </a:fld>
            <a:endParaRPr lang="en-US"/>
          </a:p>
        </p:txBody>
      </p:sp>
    </p:spTree>
    <p:extLst>
      <p:ext uri="{BB962C8B-B14F-4D97-AF65-F5344CB8AC3E}">
        <p14:creationId xmlns:p14="http://schemas.microsoft.com/office/powerpoint/2010/main" val="1487516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zerosuicide.sprc.org.actionallianceforsuicideprevention.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COMPONENTS OF SCHOOL BASED SUICIDE PREVENTION POLICIES, PROCEDURES, AND PROTOCOLS </a:t>
            </a:r>
            <a:endParaRPr lang="en-US" dirty="0"/>
          </a:p>
        </p:txBody>
      </p:sp>
      <p:sp>
        <p:nvSpPr>
          <p:cNvPr id="3" name="Subtitle 2"/>
          <p:cNvSpPr>
            <a:spLocks noGrp="1"/>
          </p:cNvSpPr>
          <p:nvPr>
            <p:ph type="subTitle" idx="1"/>
          </p:nvPr>
        </p:nvSpPr>
        <p:spPr/>
        <p:txBody>
          <a:bodyPr>
            <a:normAutofit fontScale="77500" lnSpcReduction="20000"/>
          </a:bodyPr>
          <a:lstStyle/>
          <a:p>
            <a:pPr marL="342900" indent="-342900">
              <a:buFontTx/>
              <a:buChar char="-"/>
            </a:pPr>
            <a:r>
              <a:rPr lang="en-US" dirty="0" smtClean="0"/>
              <a:t>Resources</a:t>
            </a:r>
          </a:p>
          <a:p>
            <a:r>
              <a:rPr lang="en-US" dirty="0" smtClean="0"/>
              <a:t>Maine School Suicide Prevention Manual</a:t>
            </a:r>
          </a:p>
          <a:p>
            <a:r>
              <a:rPr lang="en-US" dirty="0" smtClean="0"/>
              <a:t>Preventing Suicide A Toolkit for High School (SAMHSA)</a:t>
            </a:r>
          </a:p>
          <a:p>
            <a:r>
              <a:rPr lang="en-US" dirty="0" smtClean="0"/>
              <a:t>University of Southern Florida Youth Suicide Prevention School-Based Guide</a:t>
            </a:r>
          </a:p>
          <a:p>
            <a:r>
              <a:rPr lang="en-US" dirty="0" smtClean="0"/>
              <a:t>The Trevor Foundation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Tree>
    <p:extLst>
      <p:ext uri="{BB962C8B-B14F-4D97-AF65-F5344CB8AC3E}">
        <p14:creationId xmlns:p14="http://schemas.microsoft.com/office/powerpoint/2010/main" val="232666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Training on Policies Should be Given to All</a:t>
            </a:r>
            <a:br>
              <a:rPr lang="en-US" dirty="0" smtClean="0"/>
            </a:br>
            <a:r>
              <a:rPr lang="en-US" dirty="0"/>
              <a:t>P</a:t>
            </a:r>
            <a:r>
              <a:rPr lang="en-US" dirty="0" smtClean="0"/>
              <a:t>ersonnel</a:t>
            </a:r>
            <a:endParaRPr lang="en-US" dirty="0"/>
          </a:p>
        </p:txBody>
      </p:sp>
      <p:sp>
        <p:nvSpPr>
          <p:cNvPr id="3" name="Content Placeholder 2"/>
          <p:cNvSpPr>
            <a:spLocks noGrp="1"/>
          </p:cNvSpPr>
          <p:nvPr>
            <p:ph idx="1"/>
          </p:nvPr>
        </p:nvSpPr>
        <p:spPr/>
        <p:txBody>
          <a:bodyPr/>
          <a:lstStyle/>
          <a:p>
            <a:r>
              <a:rPr lang="en-US" dirty="0" smtClean="0"/>
              <a:t>It is essential that once policies are established and are agreed upon by administrators, staff, and community professionals, these policies are provided to all faculty and staff, preferably through a mandatory in-service suicide awareness and prevention training.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10</a:t>
            </a:fld>
            <a:endParaRPr lang="en-US"/>
          </a:p>
        </p:txBody>
      </p:sp>
    </p:spTree>
    <p:extLst>
      <p:ext uri="{BB962C8B-B14F-4D97-AF65-F5344CB8AC3E}">
        <p14:creationId xmlns:p14="http://schemas.microsoft.com/office/powerpoint/2010/main" val="2463287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Prevention </a:t>
            </a:r>
            <a:endParaRPr lang="en-US" dirty="0"/>
          </a:p>
        </p:txBody>
      </p:sp>
      <p:sp>
        <p:nvSpPr>
          <p:cNvPr id="3" name="Content Placeholder 2"/>
          <p:cNvSpPr>
            <a:spLocks noGrp="1"/>
          </p:cNvSpPr>
          <p:nvPr>
            <p:ph idx="1"/>
          </p:nvPr>
        </p:nvSpPr>
        <p:spPr>
          <a:xfrm>
            <a:off x="838200" y="1538514"/>
            <a:ext cx="10515600" cy="4638449"/>
          </a:xfrm>
        </p:spPr>
        <p:txBody>
          <a:bodyPr>
            <a:normAutofit lnSpcReduction="10000"/>
          </a:bodyPr>
          <a:lstStyle/>
          <a:p>
            <a:r>
              <a:rPr lang="en-US" dirty="0" smtClean="0"/>
              <a:t>Prevention strategies are needed to minimize the risk of suicide as well as the negative impact of other serious behavioral health issues. Prevention includes staff training and suicide education/resources. New school personnel must be informed about the school’s protocols.</a:t>
            </a:r>
          </a:p>
          <a:p>
            <a:r>
              <a:rPr lang="en-US" dirty="0" smtClean="0"/>
              <a:t>A comprehensive approach to suicide prevention includes</a:t>
            </a:r>
          </a:p>
          <a:p>
            <a:pPr>
              <a:buFontTx/>
              <a:buChar char="-"/>
            </a:pPr>
            <a:r>
              <a:rPr lang="en-US" dirty="0" smtClean="0"/>
              <a:t>(1) public awareness activities and educational programs to inform school personnel, students, parents, and adults in the community about youth suicide and enable them to respond more effectively; and </a:t>
            </a:r>
          </a:p>
          <a:p>
            <a:pPr>
              <a:buFontTx/>
              <a:buChar char="-"/>
            </a:pPr>
            <a:r>
              <a:rPr lang="en-US" dirty="0" smtClean="0"/>
              <a:t>(2) programmatic efforts to promote students’ resilience and healthy social-emotional development that includes a reentry procedure for students who are out of school for a psychiatric illness.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11</a:t>
            </a:fld>
            <a:endParaRPr lang="en-US"/>
          </a:p>
        </p:txBody>
      </p:sp>
    </p:spTree>
    <p:extLst>
      <p:ext uri="{BB962C8B-B14F-4D97-AF65-F5344CB8AC3E}">
        <p14:creationId xmlns:p14="http://schemas.microsoft.com/office/powerpoint/2010/main" val="3592806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370" y="154893"/>
            <a:ext cx="10515600" cy="1325563"/>
          </a:xfrm>
        </p:spPr>
        <p:txBody>
          <a:bodyPr/>
          <a:lstStyle/>
          <a:p>
            <a:pPr algn="ctr"/>
            <a:r>
              <a:rPr lang="en-US" dirty="0" smtClean="0"/>
              <a:t>Intervention &amp; Collaboration</a:t>
            </a:r>
            <a:endParaRPr lang="en-US" dirty="0"/>
          </a:p>
        </p:txBody>
      </p:sp>
      <p:sp>
        <p:nvSpPr>
          <p:cNvPr id="3" name="Content Placeholder 2"/>
          <p:cNvSpPr>
            <a:spLocks noGrp="1"/>
          </p:cNvSpPr>
          <p:nvPr>
            <p:ph idx="1"/>
          </p:nvPr>
        </p:nvSpPr>
        <p:spPr>
          <a:xfrm>
            <a:off x="391885" y="1364344"/>
            <a:ext cx="11248571" cy="5341256"/>
          </a:xfrm>
        </p:spPr>
        <p:txBody>
          <a:bodyPr>
            <a:normAutofit fontScale="85000" lnSpcReduction="20000"/>
          </a:bodyPr>
          <a:lstStyle/>
          <a:p>
            <a:r>
              <a:rPr lang="en-US" dirty="0" smtClean="0"/>
              <a:t>Intervention procedures identify what actions school district personnel should take when a student is thought to be or who have been identified as, being at risk for suicide.</a:t>
            </a:r>
          </a:p>
          <a:p>
            <a:pPr marL="514350" indent="-514350">
              <a:buFont typeface="Arial" panose="020B0604020202020204" pitchFamily="34" charset="0"/>
              <a:buAutoNum type="arabicPeriod"/>
            </a:pPr>
            <a:r>
              <a:rPr lang="en-US" dirty="0" smtClean="0"/>
              <a:t>Take immediate action. When the risk of suicide is raised when any peer, teacher, or other school employee identifies someone as potentially suicidal because s/he has directly or indirectly expressed suicidal thoughts (ideation) or demonstrated warning signs. </a:t>
            </a:r>
          </a:p>
          <a:p>
            <a:pPr marL="514350" indent="-514350">
              <a:buAutoNum type="arabicPeriod"/>
            </a:pPr>
            <a:r>
              <a:rPr lang="en-US" dirty="0" smtClean="0"/>
              <a:t>Contact the building administrator or designee to inform him/her of the situation.</a:t>
            </a:r>
          </a:p>
          <a:p>
            <a:pPr marL="514350" indent="-514350">
              <a:buAutoNum type="arabicPeriod"/>
            </a:pPr>
            <a:r>
              <a:rPr lang="en-US" dirty="0" smtClean="0"/>
              <a:t>A teacher or other school personnel close to the student talks with him/her in a quiet, private setting to clarify the situation and provide appropriate support. The crisis support staff may also be present. This designated staff person is contacted to also meet with the student to gather information that includes specific inquiry as to the existence of a suicide plan. </a:t>
            </a:r>
          </a:p>
          <a:p>
            <a:pPr marL="514350" indent="-514350">
              <a:buAutoNum type="arabicPeriod"/>
            </a:pPr>
            <a:r>
              <a:rPr lang="en-US" dirty="0" smtClean="0"/>
              <a:t>Parents must always be notified when there appears to be any risk of self-harm, unless it is apparent that such notification will exacerbate the situation. The individual who notifies the parent should be an administrator or other person who has the experience/expertise and/or a special relationship with the student and parents. Resource information should be provided if needed. </a:t>
            </a:r>
          </a:p>
          <a:p>
            <a:endParaRPr lang="en-US" dirty="0" smtClean="0"/>
          </a:p>
          <a:p>
            <a:pPr marL="0" indent="0">
              <a:buNone/>
            </a:pPr>
            <a:endParaRPr lang="en-US" dirty="0" smtClean="0"/>
          </a:p>
          <a:p>
            <a:endParaRPr lang="en-US" dirty="0" smtClean="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502400"/>
            <a:ext cx="539103" cy="1886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12</a:t>
            </a:fld>
            <a:endParaRPr lang="en-US"/>
          </a:p>
        </p:txBody>
      </p:sp>
    </p:spTree>
    <p:extLst>
      <p:ext uri="{BB962C8B-B14F-4D97-AF65-F5344CB8AC3E}">
        <p14:creationId xmlns:p14="http://schemas.microsoft.com/office/powerpoint/2010/main" val="2352835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Guidelines for When the Risk of Suicide Has Been Raised</a:t>
            </a:r>
            <a:endParaRPr lang="en-US" sz="3600" dirty="0"/>
          </a:p>
        </p:txBody>
      </p:sp>
      <p:sp>
        <p:nvSpPr>
          <p:cNvPr id="3" name="Content Placeholder 2"/>
          <p:cNvSpPr>
            <a:spLocks noGrp="1"/>
          </p:cNvSpPr>
          <p:nvPr>
            <p:ph idx="1"/>
          </p:nvPr>
        </p:nvSpPr>
        <p:spPr/>
        <p:txBody>
          <a:bodyPr>
            <a:normAutofit fontScale="85000" lnSpcReduction="10000"/>
          </a:bodyPr>
          <a:lstStyle/>
          <a:p>
            <a:pPr marL="514350" indent="-514350">
              <a:buAutoNum type="arabicPeriod"/>
            </a:pPr>
            <a:r>
              <a:rPr lang="en-US" dirty="0" smtClean="0"/>
              <a:t>Outline </a:t>
            </a:r>
            <a:r>
              <a:rPr lang="en-US" dirty="0"/>
              <a:t>specific actions to be implemented in response to suicidal behavior. </a:t>
            </a:r>
            <a:endParaRPr lang="en-US" dirty="0" smtClean="0"/>
          </a:p>
          <a:p>
            <a:pPr marL="514350" indent="-514350">
              <a:buAutoNum type="arabicPeriod"/>
            </a:pPr>
            <a:r>
              <a:rPr lang="en-US" dirty="0" smtClean="0"/>
              <a:t>Clearly </a:t>
            </a:r>
            <a:r>
              <a:rPr lang="en-US" dirty="0"/>
              <a:t>designate specific individuals and alternates in each building to respond to a variety of crisis situations. It is especially important that school personnel and students </a:t>
            </a:r>
            <a:r>
              <a:rPr lang="en-US" u="sng" dirty="0"/>
              <a:t>know</a:t>
            </a:r>
            <a:r>
              <a:rPr lang="en-US" dirty="0"/>
              <a:t> whom to contact if a student demonstrates any signs of suicidal behavior. It is important to make sure that the contact list is updated regularly. </a:t>
            </a:r>
            <a:endParaRPr lang="en-US" dirty="0" smtClean="0"/>
          </a:p>
          <a:p>
            <a:pPr marL="514350" indent="-514350">
              <a:buAutoNum type="arabicPeriod"/>
            </a:pPr>
            <a:r>
              <a:rPr lang="en-US" dirty="0" smtClean="0"/>
              <a:t>Identify </a:t>
            </a:r>
            <a:r>
              <a:rPr lang="en-US" dirty="0"/>
              <a:t>pre-arranged contacts, referral resources and procedures with local crisis service personnel, police and emergency medical service providers so that these necessary services are readily accessible in a crisis. </a:t>
            </a:r>
            <a:endParaRPr lang="en-US" dirty="0" smtClean="0"/>
          </a:p>
          <a:p>
            <a:pPr marL="514350" indent="-514350">
              <a:buAutoNum type="arabicPeriod"/>
            </a:pPr>
            <a:r>
              <a:rPr lang="en-US" dirty="0" smtClean="0"/>
              <a:t>Establish </a:t>
            </a:r>
            <a:r>
              <a:rPr lang="en-US" dirty="0"/>
              <a:t>documentation procedures and forms. </a:t>
            </a:r>
            <a:endParaRPr lang="en-US" dirty="0" smtClean="0"/>
          </a:p>
          <a:p>
            <a:pPr marL="514350" indent="-514350">
              <a:buFont typeface="Arial" panose="020B0604020202020204" pitchFamily="34" charset="0"/>
              <a:buAutoNum type="arabicPeriod"/>
            </a:pPr>
            <a:r>
              <a:rPr lang="en-US" dirty="0" smtClean="0"/>
              <a:t>Outline </a:t>
            </a:r>
            <a:r>
              <a:rPr lang="en-US" dirty="0"/>
              <a:t>follow-up steps for school personnel to take after an intervention with students.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502400"/>
            <a:ext cx="539103" cy="1886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13</a:t>
            </a:fld>
            <a:endParaRPr lang="en-US"/>
          </a:p>
        </p:txBody>
      </p:sp>
    </p:spTree>
    <p:extLst>
      <p:ext uri="{BB962C8B-B14F-4D97-AF65-F5344CB8AC3E}">
        <p14:creationId xmlns:p14="http://schemas.microsoft.com/office/powerpoint/2010/main" val="3129747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600" dirty="0" smtClean="0"/>
              <a:t>Guidelines for When the Risk of Suicide Has Been Raised </a:t>
            </a:r>
            <a:r>
              <a:rPr lang="en-US" sz="2400" dirty="0" smtClean="0"/>
              <a:t>(continued)</a:t>
            </a:r>
            <a:endParaRPr lang="en-US" sz="2400" dirty="0"/>
          </a:p>
        </p:txBody>
      </p:sp>
      <p:sp>
        <p:nvSpPr>
          <p:cNvPr id="3" name="Content Placeholder 2"/>
          <p:cNvSpPr>
            <a:spLocks noGrp="1"/>
          </p:cNvSpPr>
          <p:nvPr>
            <p:ph idx="1"/>
          </p:nvPr>
        </p:nvSpPr>
        <p:spPr/>
        <p:txBody>
          <a:bodyPr/>
          <a:lstStyle/>
          <a:p>
            <a:pPr marL="0" indent="0">
              <a:buNone/>
            </a:pPr>
            <a:r>
              <a:rPr lang="en-US" sz="2400" dirty="0" smtClean="0"/>
              <a:t>6. If deemed necessary, or if the student or guardian refuses to come to the school, </a:t>
            </a:r>
          </a:p>
          <a:p>
            <a:pPr marL="0" indent="0">
              <a:buNone/>
            </a:pPr>
            <a:r>
              <a:rPr lang="en-US" sz="2400" dirty="0"/>
              <a:t> </a:t>
            </a:r>
            <a:r>
              <a:rPr lang="en-US" sz="2400" dirty="0" smtClean="0"/>
              <a:t>   the parent/guardian should be given information as to the next steps of </a:t>
            </a:r>
          </a:p>
          <a:p>
            <a:pPr marL="0" indent="0">
              <a:buNone/>
            </a:pPr>
            <a:r>
              <a:rPr lang="en-US" sz="2400" dirty="0"/>
              <a:t> </a:t>
            </a:r>
            <a:r>
              <a:rPr lang="en-US" sz="2400" dirty="0" smtClean="0"/>
              <a:t>   contacting law enforcement or protective services. </a:t>
            </a:r>
          </a:p>
          <a:p>
            <a:pPr marL="0" indent="0">
              <a:buNone/>
            </a:pPr>
            <a:r>
              <a:rPr lang="en-US" sz="2400" dirty="0" smtClean="0"/>
              <a:t>7. The student should never be sent home alone.</a:t>
            </a:r>
          </a:p>
          <a:p>
            <a:pPr marL="0" indent="0">
              <a:buNone/>
            </a:pPr>
            <a:r>
              <a:rPr lang="en-US" sz="2400" dirty="0" smtClean="0"/>
              <a:t>8. The same person should follow-up with the parents within a few days to </a:t>
            </a:r>
          </a:p>
          <a:p>
            <a:pPr marL="0" indent="0">
              <a:buNone/>
            </a:pPr>
            <a:r>
              <a:rPr lang="en-US" sz="2400" dirty="0"/>
              <a:t> </a:t>
            </a:r>
            <a:r>
              <a:rPr lang="en-US" sz="2400" dirty="0" smtClean="0"/>
              <a:t>   determine what has been done and the next steps.</a:t>
            </a:r>
          </a:p>
          <a:p>
            <a:pPr marL="0" indent="0">
              <a:buNone/>
            </a:pPr>
            <a:r>
              <a:rPr lang="en-US" sz="2400" dirty="0" smtClean="0"/>
              <a:t>9. Document actions taken as required by school protocol.</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502400"/>
            <a:ext cx="539103" cy="1886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14</a:t>
            </a:fld>
            <a:endParaRPr lang="en-US"/>
          </a:p>
        </p:txBody>
      </p:sp>
    </p:spTree>
    <p:extLst>
      <p:ext uri="{BB962C8B-B14F-4D97-AF65-F5344CB8AC3E}">
        <p14:creationId xmlns:p14="http://schemas.microsoft.com/office/powerpoint/2010/main" val="30303429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02498"/>
          </a:xfrm>
        </p:spPr>
        <p:txBody>
          <a:bodyPr/>
          <a:lstStyle/>
          <a:p>
            <a:pPr algn="ctr"/>
            <a:r>
              <a:rPr lang="en-US" dirty="0" smtClean="0"/>
              <a:t> </a:t>
            </a:r>
            <a:r>
              <a:rPr lang="en-US" sz="3200" dirty="0" smtClean="0"/>
              <a:t>Guidelines for a Student Suicide Attempt off School Premises</a:t>
            </a:r>
            <a:endParaRPr lang="en-US" sz="3200" dirty="0"/>
          </a:p>
        </p:txBody>
      </p:sp>
      <p:sp>
        <p:nvSpPr>
          <p:cNvPr id="3" name="Content Placeholder 2"/>
          <p:cNvSpPr>
            <a:spLocks noGrp="1"/>
          </p:cNvSpPr>
          <p:nvPr>
            <p:ph idx="1"/>
          </p:nvPr>
        </p:nvSpPr>
        <p:spPr>
          <a:xfrm>
            <a:off x="838200" y="1202498"/>
            <a:ext cx="10515600" cy="5373665"/>
          </a:xfrm>
        </p:spPr>
        <p:txBody>
          <a:bodyPr>
            <a:normAutofit fontScale="70000" lnSpcReduction="20000"/>
          </a:bodyPr>
          <a:lstStyle/>
          <a:p>
            <a:pPr marL="0" indent="0">
              <a:buNone/>
            </a:pPr>
            <a:r>
              <a:rPr lang="en-US" dirty="0" smtClean="0"/>
              <a:t>A suicide attempt off school premises can have a significant impact on the student body. To prevent a crisis from escalating among students, it is important that school personnel follow these steps: </a:t>
            </a:r>
          </a:p>
          <a:p>
            <a:pPr marL="514350" indent="-514350">
              <a:buAutoNum type="arabicPeriod"/>
            </a:pPr>
            <a:r>
              <a:rPr lang="en-US" dirty="0" smtClean="0"/>
              <a:t>Notify the school administrator or designee who will immediately communicate with designated individuals such as crisis or student assistance team members, the school nurse, social worker or counselor, emergency medical professionals, community crisis service providers, law enforcement and superintendent of schools. </a:t>
            </a:r>
          </a:p>
          <a:p>
            <a:pPr marL="514350" indent="-514350">
              <a:buAutoNum type="arabicPeriod"/>
            </a:pPr>
            <a:r>
              <a:rPr lang="en-US" dirty="0" smtClean="0"/>
              <a:t>The superintendent or designee alerts principals at schools attended by siblings, who in turn will notify counselors, nurses, and others in a position to help siblings and other students who might be affected. </a:t>
            </a:r>
          </a:p>
          <a:p>
            <a:pPr marL="514350" indent="-514350">
              <a:buAutoNum type="arabicPeriod"/>
            </a:pPr>
            <a:r>
              <a:rPr lang="en-US" dirty="0" smtClean="0"/>
              <a:t>Mobilize the school based crisis team, with support from community crisis service providers, to help staff address the reactions of other students. </a:t>
            </a:r>
            <a:r>
              <a:rPr lang="en-US" b="1" u="sng" dirty="0" smtClean="0"/>
              <a:t>When other students know about a suicide attempt</a:t>
            </a:r>
            <a:r>
              <a:rPr lang="en-US" dirty="0" smtClean="0"/>
              <a:t>, steps must be taken to avoid suicide contagion among vulnerable at-risk students. (Note: At-risk students may be friends and relatives of the student and other students who may not know the individual, but who themselves are troubled.) </a:t>
            </a:r>
          </a:p>
          <a:p>
            <a:pPr marL="514350" indent="-514350">
              <a:buAutoNum type="arabicPeriod"/>
            </a:pPr>
            <a:r>
              <a:rPr lang="en-US" dirty="0" smtClean="0"/>
              <a:t>Establish communication with the parent/guardian to determine intervention steps and </a:t>
            </a:r>
            <a:r>
              <a:rPr lang="en-US" i="1" dirty="0" smtClean="0"/>
              <a:t>how the school might be helpful and supportive to the student and family. </a:t>
            </a:r>
          </a:p>
          <a:p>
            <a:pPr marL="514350" indent="-514350">
              <a:buAutoNum type="arabicPeriod"/>
            </a:pPr>
            <a:r>
              <a:rPr lang="en-US" dirty="0" smtClean="0"/>
              <a:t>Establish a plan for periodic contact with the student while away from school. </a:t>
            </a:r>
          </a:p>
          <a:p>
            <a:pPr marL="514350" indent="-514350">
              <a:buAutoNum type="arabicPeriod"/>
            </a:pPr>
            <a:r>
              <a:rPr lang="en-US" dirty="0" smtClean="0"/>
              <a:t>Make arrangements, if necessary, for class work assignments to be completed at home. If the student is unable to attend school for an extended period of time, determine how to help the student complete his/her course requirements. 7. Other school policies that support a student’s extended absence should be followed.  </a:t>
            </a:r>
            <a:r>
              <a:rPr lang="en-US" i="1" u="sng" dirty="0" smtClean="0"/>
              <a:t>Toolkit page 64</a:t>
            </a:r>
            <a:endParaRPr lang="en-US" i="1" u="sn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502400"/>
            <a:ext cx="539103" cy="1886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15</a:t>
            </a:fld>
            <a:endParaRPr lang="en-US"/>
          </a:p>
        </p:txBody>
      </p:sp>
    </p:spTree>
    <p:extLst>
      <p:ext uri="{BB962C8B-B14F-4D97-AF65-F5344CB8AC3E}">
        <p14:creationId xmlns:p14="http://schemas.microsoft.com/office/powerpoint/2010/main" val="2365671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7714"/>
            <a:ext cx="10515600" cy="1132116"/>
          </a:xfrm>
        </p:spPr>
        <p:txBody>
          <a:bodyPr>
            <a:normAutofit/>
          </a:bodyPr>
          <a:lstStyle/>
          <a:p>
            <a:pPr algn="ctr"/>
            <a:r>
              <a:rPr lang="en-US" sz="2800" b="1" dirty="0" smtClean="0"/>
              <a:t>Guidelines for High Risk Situations</a:t>
            </a:r>
            <a:r>
              <a:rPr lang="en-US" sz="2400" b="1" dirty="0" smtClean="0"/>
              <a:t/>
            </a:r>
            <a:br>
              <a:rPr lang="en-US" sz="2400" b="1" dirty="0" smtClean="0"/>
            </a:br>
            <a:r>
              <a:rPr lang="en-US" sz="2000" dirty="0" smtClean="0"/>
              <a:t>High risk exists when a staff person observes or is told that a student is making explicit statements indicating the wish or threat to die</a:t>
            </a:r>
            <a:endParaRPr lang="en-US" sz="2000" dirty="0"/>
          </a:p>
        </p:txBody>
      </p:sp>
      <p:sp>
        <p:nvSpPr>
          <p:cNvPr id="3" name="Content Placeholder 2"/>
          <p:cNvSpPr>
            <a:spLocks noGrp="1"/>
          </p:cNvSpPr>
          <p:nvPr>
            <p:ph idx="1"/>
          </p:nvPr>
        </p:nvSpPr>
        <p:spPr>
          <a:xfrm>
            <a:off x="838200" y="1349830"/>
            <a:ext cx="10515600" cy="5225141"/>
          </a:xfrm>
        </p:spPr>
        <p:txBody>
          <a:bodyPr>
            <a:noAutofit/>
          </a:bodyPr>
          <a:lstStyle/>
          <a:p>
            <a:pPr marL="514350" indent="-514350">
              <a:lnSpc>
                <a:spcPct val="120000"/>
              </a:lnSpc>
              <a:spcBef>
                <a:spcPts val="0"/>
              </a:spcBef>
              <a:buAutoNum type="arabicPeriod"/>
            </a:pPr>
            <a:r>
              <a:rPr lang="en-US" sz="2000" dirty="0" smtClean="0"/>
              <a:t>All </a:t>
            </a:r>
            <a:r>
              <a:rPr lang="en-US" sz="2000" dirty="0"/>
              <a:t>staff members understand that they must take suicidal behavior seriously every time</a:t>
            </a:r>
            <a:r>
              <a:rPr lang="en-US" sz="2000" dirty="0" smtClean="0"/>
              <a:t>.</a:t>
            </a:r>
          </a:p>
          <a:p>
            <a:pPr marL="514350" indent="-514350">
              <a:lnSpc>
                <a:spcPct val="120000"/>
              </a:lnSpc>
              <a:spcBef>
                <a:spcPts val="0"/>
              </a:spcBef>
              <a:buAutoNum type="arabicPeriod"/>
            </a:pPr>
            <a:r>
              <a:rPr lang="en-US" sz="2000" dirty="0" smtClean="0"/>
              <a:t>The </a:t>
            </a:r>
            <a:r>
              <a:rPr lang="en-US" sz="2000" dirty="0"/>
              <a:t>staff person “on the scene” takes immediate action to inform the building administrator who will locate the trained staff person designated to respond to such situations. Schools must have alternates identified in the event of unavailability of staff due to conference attendance, illness, vacation, etc. </a:t>
            </a:r>
            <a:endParaRPr lang="en-US" sz="2000" dirty="0" smtClean="0"/>
          </a:p>
          <a:p>
            <a:pPr marL="514350" indent="-514350">
              <a:lnSpc>
                <a:spcPct val="120000"/>
              </a:lnSpc>
              <a:spcBef>
                <a:spcPts val="0"/>
              </a:spcBef>
              <a:buAutoNum type="arabicPeriod"/>
            </a:pPr>
            <a:r>
              <a:rPr lang="en-US" sz="2000" dirty="0" smtClean="0"/>
              <a:t>The </a:t>
            </a:r>
            <a:r>
              <a:rPr lang="en-US" sz="2000" dirty="0"/>
              <a:t>staff person talks with the student, staying calm and listening attentively. It is crucial to keep the student under continuous adult supervision until the designated trained staff person arrives. </a:t>
            </a:r>
            <a:endParaRPr lang="en-US" sz="2000" dirty="0" smtClean="0"/>
          </a:p>
          <a:p>
            <a:pPr marL="514350" indent="-514350">
              <a:lnSpc>
                <a:spcPct val="120000"/>
              </a:lnSpc>
              <a:spcBef>
                <a:spcPts val="0"/>
              </a:spcBef>
              <a:buAutoNum type="arabicPeriod"/>
            </a:pPr>
            <a:r>
              <a:rPr lang="en-US" sz="2000" dirty="0" smtClean="0"/>
              <a:t>The </a:t>
            </a:r>
            <a:r>
              <a:rPr lang="en-US" sz="2000" dirty="0"/>
              <a:t>trained staff member gathers basic information from the student to determine the lethality of the threat. This includes</a:t>
            </a:r>
            <a:r>
              <a:rPr lang="en-US" sz="2000" dirty="0" smtClean="0"/>
              <a:t>:</a:t>
            </a:r>
          </a:p>
          <a:p>
            <a:pPr>
              <a:lnSpc>
                <a:spcPct val="120000"/>
              </a:lnSpc>
              <a:spcBef>
                <a:spcPts val="0"/>
              </a:spcBef>
              <a:buFontTx/>
              <a:buChar char="-"/>
            </a:pPr>
            <a:r>
              <a:rPr lang="en-US" sz="2000" dirty="0" smtClean="0"/>
              <a:t>a</a:t>
            </a:r>
            <a:r>
              <a:rPr lang="en-US" sz="2000" dirty="0"/>
              <a:t>. Determining if the student has a plan and if others are involved </a:t>
            </a:r>
            <a:endParaRPr lang="en-US" sz="2000" dirty="0" smtClean="0"/>
          </a:p>
          <a:p>
            <a:pPr>
              <a:lnSpc>
                <a:spcPct val="120000"/>
              </a:lnSpc>
              <a:spcBef>
                <a:spcPts val="0"/>
              </a:spcBef>
              <a:buFontTx/>
              <a:buChar char="-"/>
            </a:pPr>
            <a:r>
              <a:rPr lang="en-US" sz="2000" dirty="0" smtClean="0"/>
              <a:t>b</a:t>
            </a:r>
            <a:r>
              <a:rPr lang="en-US" sz="2000" dirty="0"/>
              <a:t>. Asking if the student has lethal means on their person or accessible elsewhere. </a:t>
            </a:r>
            <a:endParaRPr lang="en-US" sz="2000" dirty="0" smtClean="0"/>
          </a:p>
          <a:p>
            <a:pPr>
              <a:lnSpc>
                <a:spcPct val="120000"/>
              </a:lnSpc>
              <a:spcBef>
                <a:spcPts val="0"/>
              </a:spcBef>
              <a:buFontTx/>
              <a:buChar char="-"/>
            </a:pPr>
            <a:r>
              <a:rPr lang="en-US" sz="2000" dirty="0" smtClean="0"/>
              <a:t>c</a:t>
            </a:r>
            <a:r>
              <a:rPr lang="en-US" sz="2000" dirty="0"/>
              <a:t>. </a:t>
            </a:r>
            <a:r>
              <a:rPr lang="en-US" sz="2000" dirty="0" smtClean="0"/>
              <a:t>Consulting parent/guardians then </a:t>
            </a:r>
            <a:r>
              <a:rPr lang="en-US" sz="2000" dirty="0"/>
              <a:t>with a crisis service provider, if necessary, to obtain </a:t>
            </a:r>
            <a:r>
              <a:rPr lang="en-US" sz="2000" dirty="0" smtClean="0"/>
              <a:t>    </a:t>
            </a:r>
          </a:p>
          <a:p>
            <a:pPr marL="0" indent="0">
              <a:lnSpc>
                <a:spcPct val="120000"/>
              </a:lnSpc>
              <a:spcBef>
                <a:spcPts val="0"/>
              </a:spcBef>
              <a:buNone/>
            </a:pPr>
            <a:r>
              <a:rPr lang="en-US" sz="2000" dirty="0" smtClean="0"/>
              <a:t>        an </a:t>
            </a:r>
            <a:r>
              <a:rPr lang="en-US" sz="2000" dirty="0"/>
              <a:t>assessment of the student’s mental state and a recommendation for treatment. </a:t>
            </a:r>
            <a:endParaRPr lang="en-US" sz="20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502400"/>
            <a:ext cx="539103" cy="1886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16</a:t>
            </a:fld>
            <a:endParaRPr lang="en-US"/>
          </a:p>
        </p:txBody>
      </p:sp>
    </p:spTree>
    <p:extLst>
      <p:ext uri="{BB962C8B-B14F-4D97-AF65-F5344CB8AC3E}">
        <p14:creationId xmlns:p14="http://schemas.microsoft.com/office/powerpoint/2010/main" val="2082093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Guidelines for High Risk Situations</a:t>
            </a:r>
            <a:endParaRPr lang="en-US" sz="2800" dirty="0"/>
          </a:p>
        </p:txBody>
      </p:sp>
      <p:sp>
        <p:nvSpPr>
          <p:cNvPr id="3" name="Content Placeholder 2"/>
          <p:cNvSpPr>
            <a:spLocks noGrp="1"/>
          </p:cNvSpPr>
          <p:nvPr>
            <p:ph idx="1"/>
          </p:nvPr>
        </p:nvSpPr>
        <p:spPr>
          <a:xfrm>
            <a:off x="387350" y="1549400"/>
            <a:ext cx="11417300" cy="5008563"/>
          </a:xfrm>
        </p:spPr>
        <p:txBody>
          <a:bodyPr>
            <a:noAutofit/>
          </a:bodyPr>
          <a:lstStyle/>
          <a:p>
            <a:pPr marL="0" indent="0">
              <a:buNone/>
            </a:pPr>
            <a:r>
              <a:rPr lang="en-US" sz="2000" dirty="0" smtClean="0"/>
              <a:t>5. If the student is in possession of lethal means, secure the area and prevent other students from accessing this area. Lethal means should be removed whenever possible. It is best to call a trained law enforcement officer to remove lethal means. </a:t>
            </a:r>
          </a:p>
          <a:p>
            <a:pPr marL="0" indent="0">
              <a:buNone/>
            </a:pPr>
            <a:r>
              <a:rPr lang="en-US" sz="2000" dirty="0" smtClean="0"/>
              <a:t>The administrator (or designee) contacts the parents or guardians to: </a:t>
            </a:r>
          </a:p>
          <a:p>
            <a:pPr>
              <a:buFontTx/>
              <a:buChar char="-"/>
            </a:pPr>
            <a:r>
              <a:rPr lang="en-US" sz="2000" dirty="0" smtClean="0"/>
              <a:t>a. Notify them of the situation and request that they come to school. </a:t>
            </a:r>
          </a:p>
          <a:p>
            <a:pPr>
              <a:buFontTx/>
              <a:buChar char="-"/>
            </a:pPr>
            <a:r>
              <a:rPr lang="en-US" sz="2000" dirty="0" smtClean="0"/>
              <a:t>b. Provide them with a full report upon arrival at school.</a:t>
            </a:r>
          </a:p>
          <a:p>
            <a:pPr>
              <a:buFontTx/>
              <a:buChar char="-"/>
            </a:pPr>
            <a:r>
              <a:rPr lang="en-US" sz="2000" dirty="0" smtClean="0"/>
              <a:t>c. Discuss and advise them on steps to be taken. </a:t>
            </a:r>
          </a:p>
          <a:p>
            <a:pPr>
              <a:buFontTx/>
              <a:buChar char="-"/>
            </a:pPr>
            <a:r>
              <a:rPr lang="en-US" sz="2000" dirty="0" smtClean="0"/>
              <a:t>d. Release the student to the parents/guardians with referrals and resources (names and phone numbers). </a:t>
            </a:r>
          </a:p>
          <a:p>
            <a:pPr>
              <a:buFontTx/>
              <a:buChar char="-"/>
            </a:pPr>
            <a:r>
              <a:rPr lang="en-US" sz="2000" dirty="0" smtClean="0"/>
              <a:t>e. Inform the parents/guardians that you will follow-up with them on actions taken.</a:t>
            </a:r>
          </a:p>
          <a:p>
            <a:pPr>
              <a:buFontTx/>
              <a:buChar char="-"/>
            </a:pPr>
            <a:r>
              <a:rPr lang="en-US" sz="2000" dirty="0" smtClean="0"/>
              <a:t>f. If the parent/guardian refuses to obtain services for a child up to age 18, and the child is believed to be in danger of self-harm, a report should be made to Youth and Family Services for neglect – failure to seek necessary mental health treatment which may place the child at risk of serious harm.</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502400"/>
            <a:ext cx="539103" cy="1886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17</a:t>
            </a:fld>
            <a:endParaRPr lang="en-US"/>
          </a:p>
        </p:txBody>
      </p:sp>
    </p:spTree>
    <p:extLst>
      <p:ext uri="{BB962C8B-B14F-4D97-AF65-F5344CB8AC3E}">
        <p14:creationId xmlns:p14="http://schemas.microsoft.com/office/powerpoint/2010/main" val="3208483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Guidelines for High Risk Situations</a:t>
            </a:r>
            <a:endParaRPr lang="en-US" sz="2800" dirty="0"/>
          </a:p>
        </p:txBody>
      </p:sp>
      <p:sp>
        <p:nvSpPr>
          <p:cNvPr id="3" name="Content Placeholder 2"/>
          <p:cNvSpPr>
            <a:spLocks noGrp="1"/>
          </p:cNvSpPr>
          <p:nvPr>
            <p:ph idx="1"/>
          </p:nvPr>
        </p:nvSpPr>
        <p:spPr/>
        <p:txBody>
          <a:bodyPr/>
          <a:lstStyle/>
          <a:p>
            <a:pPr marL="0" indent="0">
              <a:buNone/>
            </a:pPr>
            <a:r>
              <a:rPr lang="en-US" sz="2000" dirty="0" smtClean="0"/>
              <a:t> 6. NO STUDENT IN THIS SITUATION SHOULD BE SENT HOME ALONE OR TO AN EMPTY HOUSE! </a:t>
            </a:r>
          </a:p>
          <a:p>
            <a:pPr marL="0" indent="0">
              <a:buNone/>
            </a:pPr>
            <a:r>
              <a:rPr lang="en-US" sz="2000" dirty="0" smtClean="0"/>
              <a:t>7.  If crisis services and/or law enforcement finds the situation requires transportation to a hospital emergency department, they will expedite the transition to the hospital.</a:t>
            </a:r>
          </a:p>
          <a:p>
            <a:pPr marL="514350" indent="-514350">
              <a:buAutoNum type="arabicPeriod" startAt="8"/>
            </a:pPr>
            <a:r>
              <a:rPr lang="en-US" sz="2000" dirty="0" smtClean="0"/>
              <a:t>Document actions taken as required by school protocol. </a:t>
            </a:r>
          </a:p>
          <a:p>
            <a:pPr marL="514350" indent="-514350">
              <a:buAutoNum type="arabicPeriod" startAt="8"/>
            </a:pPr>
            <a:r>
              <a:rPr lang="en-US" sz="2000" dirty="0" smtClean="0"/>
              <a:t>Debrief with all staff members who assisted with the intervention. </a:t>
            </a:r>
          </a:p>
          <a:p>
            <a:pPr marL="514350" indent="-514350">
              <a:buAutoNum type="arabicPeriod" startAt="8"/>
            </a:pPr>
            <a:r>
              <a:rPr lang="en-US" sz="2000" dirty="0" smtClean="0"/>
              <a:t>Follow up with parent/guardian as arranged</a:t>
            </a:r>
            <a:r>
              <a:rPr lang="en-US" sz="2400" dirty="0" smtClean="0"/>
              <a:t>.</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502400"/>
            <a:ext cx="539103" cy="1886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18</a:t>
            </a:fld>
            <a:endParaRPr lang="en-US"/>
          </a:p>
        </p:txBody>
      </p:sp>
    </p:spTree>
    <p:extLst>
      <p:ext uri="{BB962C8B-B14F-4D97-AF65-F5344CB8AC3E}">
        <p14:creationId xmlns:p14="http://schemas.microsoft.com/office/powerpoint/2010/main" val="40275445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68"/>
            <a:ext cx="10515600" cy="1325563"/>
          </a:xfrm>
        </p:spPr>
        <p:txBody>
          <a:bodyPr>
            <a:normAutofit/>
          </a:bodyPr>
          <a:lstStyle/>
          <a:p>
            <a:pPr algn="ctr"/>
            <a:r>
              <a:rPr lang="en-US" sz="2800" b="1" dirty="0" smtClean="0"/>
              <a:t>Guidelines for When the Threat Involves a Suicide Pact</a:t>
            </a:r>
            <a:endParaRPr lang="en-US" sz="2800" b="1" dirty="0"/>
          </a:p>
        </p:txBody>
      </p:sp>
      <p:sp>
        <p:nvSpPr>
          <p:cNvPr id="3" name="Content Placeholder 2"/>
          <p:cNvSpPr>
            <a:spLocks noGrp="1"/>
          </p:cNvSpPr>
          <p:nvPr>
            <p:ph idx="1"/>
          </p:nvPr>
        </p:nvSpPr>
        <p:spPr>
          <a:xfrm>
            <a:off x="261257" y="1077686"/>
            <a:ext cx="11640457" cy="5555343"/>
          </a:xfrm>
        </p:spPr>
        <p:txBody>
          <a:bodyPr>
            <a:noAutofit/>
          </a:bodyPr>
          <a:lstStyle/>
          <a:p>
            <a:pPr>
              <a:lnSpc>
                <a:spcPct val="120000"/>
              </a:lnSpc>
              <a:spcBef>
                <a:spcPts val="0"/>
              </a:spcBef>
            </a:pPr>
            <a:r>
              <a:rPr lang="en-US" sz="2000" dirty="0" smtClean="0"/>
              <a:t>A suicide pact is when two or more individuals agree to kill themselves at the same time and place, or agree that if one dies, the others will soon follow. </a:t>
            </a:r>
            <a:r>
              <a:rPr lang="en-US" sz="2000" b="1" u="sng" dirty="0" smtClean="0"/>
              <a:t>Suicide pacts are very rare</a:t>
            </a:r>
            <a:r>
              <a:rPr lang="en-US" sz="2000" dirty="0" smtClean="0"/>
              <a:t>, extremely dangerous and must be taken seriously whenever rumored or threatened. </a:t>
            </a:r>
          </a:p>
          <a:p>
            <a:pPr>
              <a:lnSpc>
                <a:spcPct val="120000"/>
              </a:lnSpc>
              <a:spcBef>
                <a:spcPts val="0"/>
              </a:spcBef>
            </a:pPr>
            <a:r>
              <a:rPr lang="en-US" sz="2000" dirty="0" smtClean="0"/>
              <a:t>Pacts </a:t>
            </a:r>
            <a:r>
              <a:rPr lang="en-US" sz="2000" dirty="0"/>
              <a:t>are likely to involve unhappy lovers, close friends suffering from depression or individuals feeling misunderstood or maltreated by others. </a:t>
            </a:r>
            <a:endParaRPr lang="en-US" sz="2000" dirty="0" smtClean="0"/>
          </a:p>
          <a:p>
            <a:pPr>
              <a:lnSpc>
                <a:spcPct val="120000"/>
              </a:lnSpc>
              <a:spcBef>
                <a:spcPts val="0"/>
              </a:spcBef>
            </a:pPr>
            <a:r>
              <a:rPr lang="en-US" sz="2000" dirty="0" smtClean="0"/>
              <a:t>It </a:t>
            </a:r>
            <a:r>
              <a:rPr lang="en-US" sz="2000" dirty="0"/>
              <a:t>is not uncommon for those involved in a suicide pact to be using drugs and having serious problems at school and/or home. </a:t>
            </a:r>
            <a:endParaRPr lang="en-US" sz="2000" dirty="0" smtClean="0"/>
          </a:p>
          <a:p>
            <a:pPr>
              <a:lnSpc>
                <a:spcPct val="120000"/>
              </a:lnSpc>
              <a:spcBef>
                <a:spcPts val="0"/>
              </a:spcBef>
            </a:pPr>
            <a:r>
              <a:rPr lang="en-US" sz="2000" dirty="0" smtClean="0"/>
              <a:t>Usually </a:t>
            </a:r>
            <a:r>
              <a:rPr lang="en-US" sz="2000" dirty="0"/>
              <a:t>there is a “leader” who clearly dominates the other(s) putting one or more individuals in danger. It is important to identify him/her as soon as possible. </a:t>
            </a:r>
            <a:endParaRPr lang="en-US" sz="2000" dirty="0" smtClean="0"/>
          </a:p>
          <a:p>
            <a:pPr>
              <a:lnSpc>
                <a:spcPct val="120000"/>
              </a:lnSpc>
              <a:spcBef>
                <a:spcPts val="0"/>
              </a:spcBef>
            </a:pPr>
            <a:r>
              <a:rPr lang="en-US" sz="2000" dirty="0" smtClean="0"/>
              <a:t>Often </a:t>
            </a:r>
            <a:r>
              <a:rPr lang="en-US" sz="2000" dirty="0"/>
              <a:t>the parties involved have been sworn to secrecy and are reluctant to disclose information out of fear and loyalty. </a:t>
            </a:r>
            <a:endParaRPr lang="en-US" sz="2000" dirty="0" smtClean="0"/>
          </a:p>
          <a:p>
            <a:pPr marL="0" indent="0">
              <a:lnSpc>
                <a:spcPct val="120000"/>
              </a:lnSpc>
              <a:spcBef>
                <a:spcPts val="0"/>
              </a:spcBef>
              <a:buNone/>
            </a:pPr>
            <a:r>
              <a:rPr lang="en-US" sz="2000" dirty="0" smtClean="0"/>
              <a:t>Follow-up </a:t>
            </a:r>
            <a:r>
              <a:rPr lang="en-US" sz="2000" dirty="0"/>
              <a:t>with all of those involved and their parent/guardians is vitally important, as is careful planning for transitioning back into the school environment. </a:t>
            </a:r>
            <a:r>
              <a:rPr lang="en-US" sz="2000" dirty="0" smtClean="0"/>
              <a:t>In </a:t>
            </a:r>
            <a:r>
              <a:rPr lang="en-US" sz="2000" dirty="0"/>
              <a:t>an attempt to keep the behavior from escalating, ongoing </a:t>
            </a:r>
            <a:r>
              <a:rPr lang="en-US" sz="2000" dirty="0" smtClean="0"/>
              <a:t>communication is crucial.  </a:t>
            </a:r>
            <a:endParaRPr lang="en-US" sz="20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400800"/>
            <a:ext cx="829389" cy="290286"/>
          </a:xfrm>
          <a:prstGeom prst="rect">
            <a:avLst/>
          </a:prstGeom>
        </p:spPr>
      </p:pic>
      <p:sp>
        <p:nvSpPr>
          <p:cNvPr id="4" name="Slide Number Placeholder 3"/>
          <p:cNvSpPr>
            <a:spLocks noGrp="1"/>
          </p:cNvSpPr>
          <p:nvPr>
            <p:ph type="sldNum" sz="quarter" idx="12"/>
          </p:nvPr>
        </p:nvSpPr>
        <p:spPr/>
        <p:txBody>
          <a:bodyPr/>
          <a:lstStyle/>
          <a:p>
            <a:fld id="{C2FEFDC2-924C-450D-9975-6B4E1089AFC2}" type="slidenum">
              <a:rPr lang="en-US" smtClean="0"/>
              <a:t>19</a:t>
            </a:fld>
            <a:endParaRPr lang="en-US"/>
          </a:p>
        </p:txBody>
      </p:sp>
    </p:spTree>
    <p:extLst>
      <p:ext uri="{BB962C8B-B14F-4D97-AF65-F5344CB8AC3E}">
        <p14:creationId xmlns:p14="http://schemas.microsoft.com/office/powerpoint/2010/main" val="3658006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Why a Comprehensive Policy?</a:t>
            </a:r>
            <a:endParaRPr lang="en-US" dirty="0">
              <a:latin typeface="+mn-lt"/>
            </a:endParaRPr>
          </a:p>
        </p:txBody>
      </p:sp>
      <p:sp>
        <p:nvSpPr>
          <p:cNvPr id="3" name="Content Placeholder 2"/>
          <p:cNvSpPr>
            <a:spLocks noGrp="1"/>
          </p:cNvSpPr>
          <p:nvPr>
            <p:ph idx="1"/>
          </p:nvPr>
        </p:nvSpPr>
        <p:spPr/>
        <p:txBody>
          <a:bodyPr/>
          <a:lstStyle/>
          <a:p>
            <a:r>
              <a:rPr lang="en-US" sz="4000" dirty="0" smtClean="0"/>
              <a:t>Nearly every school will need to deal with this issue at some point.</a:t>
            </a:r>
          </a:p>
          <a:p>
            <a:pPr marL="0" indent="0">
              <a:buNone/>
            </a:pPr>
            <a:endParaRPr lang="en-US" sz="4000" dirty="0" smtClean="0"/>
          </a:p>
          <a:p>
            <a:r>
              <a:rPr lang="en-US" sz="4000" dirty="0" smtClean="0"/>
              <a:t>Having a policy in place can help educators feel more confident in intervening with a student they believe to be at risk.</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2</a:t>
            </a:fld>
            <a:endParaRPr lang="en-US"/>
          </a:p>
        </p:txBody>
      </p:sp>
    </p:spTree>
    <p:extLst>
      <p:ext uri="{BB962C8B-B14F-4D97-AF65-F5344CB8AC3E}">
        <p14:creationId xmlns:p14="http://schemas.microsoft.com/office/powerpoint/2010/main" val="4213825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Guidelines for Facilitating a Student’s Return to School</a:t>
            </a:r>
            <a:br>
              <a:rPr lang="en-US" sz="3600" dirty="0" smtClean="0"/>
            </a:br>
            <a:r>
              <a:rPr lang="en-US" sz="2700" i="1" u="sng" dirty="0" smtClean="0"/>
              <a:t>Toolkit pages 65, 80-81</a:t>
            </a:r>
            <a:br>
              <a:rPr lang="en-US" sz="2700" i="1" u="sng" dirty="0" smtClean="0"/>
            </a:br>
            <a:endParaRPr lang="en-US" sz="2700" dirty="0"/>
          </a:p>
        </p:txBody>
      </p:sp>
      <p:sp>
        <p:nvSpPr>
          <p:cNvPr id="3" name="Content Placeholder 2"/>
          <p:cNvSpPr>
            <a:spLocks noGrp="1"/>
          </p:cNvSpPr>
          <p:nvPr>
            <p:ph idx="1"/>
          </p:nvPr>
        </p:nvSpPr>
        <p:spPr>
          <a:xfrm>
            <a:off x="420914" y="1349830"/>
            <a:ext cx="11364686" cy="5355770"/>
          </a:xfrm>
        </p:spPr>
        <p:txBody>
          <a:bodyPr>
            <a:normAutofit fontScale="92500" lnSpcReduction="20000"/>
          </a:bodyPr>
          <a:lstStyle/>
          <a:p>
            <a:r>
              <a:rPr lang="en-US" dirty="0" smtClean="0"/>
              <a:t>Whether the student is hospitalized or not, after a suicide attempt the reentry to school should be included in suicide crisis response plan.</a:t>
            </a:r>
          </a:p>
          <a:p>
            <a:r>
              <a:rPr lang="en-US" dirty="0" smtClean="0"/>
              <a:t>These guidelines can also be used for siblings of a youth who dies by suicide.</a:t>
            </a:r>
          </a:p>
          <a:p>
            <a:r>
              <a:rPr lang="en-US" dirty="0" smtClean="0"/>
              <a:t>First maintain contact with the family so that you have the facts.</a:t>
            </a:r>
          </a:p>
          <a:p>
            <a:r>
              <a:rPr lang="en-US" dirty="0" smtClean="0"/>
              <a:t>Work out the reentry plan with the family.</a:t>
            </a:r>
          </a:p>
          <a:p>
            <a:r>
              <a:rPr lang="en-US" i="1" u="sng" dirty="0" smtClean="0"/>
              <a:t>You want the student to feel safe in returning to their school.</a:t>
            </a:r>
          </a:p>
          <a:p>
            <a:r>
              <a:rPr lang="en-US" dirty="0" smtClean="0"/>
              <a:t>Prior to the student returning to school a School Safety Plan should be done with the student, the family, the therapist and should have school input. (Safety Plan </a:t>
            </a:r>
            <a:r>
              <a:rPr lang="en-US" dirty="0"/>
              <a:t>Safety plans—webinar (Excellent)  “Safety Planning and Means Reduction” on the Action Alliance Website  </a:t>
            </a:r>
            <a:r>
              <a:rPr lang="en-US" u="sng" dirty="0">
                <a:hlinkClick r:id="rId2"/>
              </a:rPr>
              <a:t>http://zerosuicide.sprc.org.actionallianceforsuicideprevention.org</a:t>
            </a:r>
            <a:r>
              <a:rPr lang="en-US" dirty="0"/>
              <a:t>   </a:t>
            </a:r>
            <a:r>
              <a:rPr lang="en-US" dirty="0" smtClean="0"/>
              <a:t>   </a:t>
            </a:r>
            <a:endParaRPr lang="en-US" dirty="0"/>
          </a:p>
          <a:p>
            <a:pPr marL="0" indent="0">
              <a:buNone/>
            </a:pPr>
            <a:r>
              <a:rPr lang="en-US" dirty="0"/>
              <a:t>                     </a:t>
            </a:r>
            <a:r>
              <a:rPr lang="en-US" dirty="0" smtClean="0"/>
              <a:t>good resource is a free </a:t>
            </a:r>
            <a:r>
              <a:rPr lang="en-US" dirty="0"/>
              <a:t>Safety </a:t>
            </a:r>
            <a:r>
              <a:rPr lang="en-US" dirty="0" smtClean="0"/>
              <a:t>Plan </a:t>
            </a:r>
            <a:r>
              <a:rPr lang="en-US" dirty="0"/>
              <a:t>Mobile App   </a:t>
            </a:r>
          </a:p>
          <a:p>
            <a:pPr marL="0" indent="0">
              <a:buNone/>
            </a:pPr>
            <a:r>
              <a:rPr lang="en-US" dirty="0"/>
              <a:t>                  </a:t>
            </a:r>
            <a:r>
              <a:rPr lang="en-US" dirty="0" smtClean="0"/>
              <a:t>   </a:t>
            </a:r>
            <a:r>
              <a:rPr lang="en-US" dirty="0"/>
              <a:t>Forms and directions Suicide Prevention Resource Center (SPRC)</a:t>
            </a:r>
          </a:p>
          <a:p>
            <a:pPr marL="0" indent="0">
              <a:buNone/>
            </a:pPr>
            <a:r>
              <a:rPr lang="en-US" dirty="0" smtClean="0"/>
              <a:t>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5771" y="6400800"/>
            <a:ext cx="829389" cy="290286"/>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20</a:t>
            </a:fld>
            <a:endParaRPr lang="en-US"/>
          </a:p>
        </p:txBody>
      </p:sp>
    </p:spTree>
    <p:extLst>
      <p:ext uri="{BB962C8B-B14F-4D97-AF65-F5344CB8AC3E}">
        <p14:creationId xmlns:p14="http://schemas.microsoft.com/office/powerpoint/2010/main" val="10669220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good suggestion is for a simplified Suicide Prevention Policy included in student handbooks.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400800"/>
            <a:ext cx="829389" cy="290286"/>
          </a:xfrm>
          <a:prstGeom prst="rect">
            <a:avLst/>
          </a:prstGeom>
        </p:spPr>
      </p:pic>
      <p:sp>
        <p:nvSpPr>
          <p:cNvPr id="2" name="Slide Number Placeholder 1"/>
          <p:cNvSpPr>
            <a:spLocks noGrp="1"/>
          </p:cNvSpPr>
          <p:nvPr>
            <p:ph type="sldNum" sz="quarter" idx="12"/>
          </p:nvPr>
        </p:nvSpPr>
        <p:spPr/>
        <p:txBody>
          <a:bodyPr/>
          <a:lstStyle/>
          <a:p>
            <a:fld id="{C2FEFDC2-924C-450D-9975-6B4E1089AFC2}" type="slidenum">
              <a:rPr lang="en-US" smtClean="0"/>
              <a:t>21</a:t>
            </a:fld>
            <a:endParaRPr lang="en-US"/>
          </a:p>
        </p:txBody>
      </p:sp>
    </p:spTree>
    <p:extLst>
      <p:ext uri="{BB962C8B-B14F-4D97-AF65-F5344CB8AC3E}">
        <p14:creationId xmlns:p14="http://schemas.microsoft.com/office/powerpoint/2010/main" val="247162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Definitions</a:t>
            </a:r>
            <a:endParaRPr lang="en-US" dirty="0"/>
          </a:p>
        </p:txBody>
      </p:sp>
      <p:sp>
        <p:nvSpPr>
          <p:cNvPr id="3" name="Content Placeholder 2"/>
          <p:cNvSpPr>
            <a:spLocks noGrp="1"/>
          </p:cNvSpPr>
          <p:nvPr>
            <p:ph idx="1"/>
          </p:nvPr>
        </p:nvSpPr>
        <p:spPr>
          <a:xfrm>
            <a:off x="838200" y="1524000"/>
            <a:ext cx="10515600" cy="4978399"/>
          </a:xfrm>
        </p:spPr>
        <p:txBody>
          <a:bodyPr>
            <a:normAutofit fontScale="77500" lnSpcReduction="20000"/>
          </a:bodyPr>
          <a:lstStyle/>
          <a:p>
            <a:r>
              <a:rPr lang="en-US" b="1" u="sng" dirty="0" smtClean="0"/>
              <a:t>At risk </a:t>
            </a:r>
            <a:r>
              <a:rPr lang="en-US" dirty="0" smtClean="0"/>
              <a:t>- A student who is defined as high risk for suicide is one who has made a suicide attempt, has the intent to die by suicide, or has displayed a significant change in behavior suggesting the onset or deterioration of a mental health condition. The student may have thought about suicide including potential means of death and may have a plan. In addition, the student may exhibit feelings of isolation, hopelessness, helplessness, and the inability to tolerate any more pain. This situation would necessitate a referral, as documented in the following procedures.</a:t>
            </a:r>
          </a:p>
          <a:p>
            <a:r>
              <a:rPr lang="en-US" b="1" u="sng" dirty="0" smtClean="0"/>
              <a:t>Crisis team- </a:t>
            </a:r>
            <a:r>
              <a:rPr lang="en-US" dirty="0" smtClean="0"/>
              <a:t>A multidisciplinary team of primarily administrative, mental health, safety professionals, and support staff whose primary focus is to address crisis preparedness, intervention/response and recovery. These professionals have been specifically trained in crisis preparedness through recovery and take the leadership role in developing crisis plans, ensuring school staff can effectively execute various crisis protocols, and may provide mental health services for effective crisis interventions and recovery supports. </a:t>
            </a:r>
          </a:p>
          <a:p>
            <a:r>
              <a:rPr lang="en-US" dirty="0" smtClean="0"/>
              <a:t>Behavioral Health - Include mental and/or substance use disorders. </a:t>
            </a:r>
          </a:p>
          <a:p>
            <a:r>
              <a:rPr lang="en-US" b="1" u="sng" dirty="0" err="1" smtClean="0"/>
              <a:t>Postvention</a:t>
            </a:r>
            <a:r>
              <a:rPr lang="en-US" dirty="0" smtClean="0"/>
              <a:t>- Suicide </a:t>
            </a:r>
            <a:r>
              <a:rPr lang="en-US" dirty="0" err="1" smtClean="0"/>
              <a:t>postvention</a:t>
            </a:r>
            <a:r>
              <a:rPr lang="en-US" dirty="0" smtClean="0"/>
              <a:t> is a crisis intervention strategy designed to reduce the risk of suicide and suicide contagion, provide the support needed to help survivors cope with a suicide death, address the social stigma associated with suicide, and disseminate factual information after the suicide death of a member of the school community.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3</a:t>
            </a:fld>
            <a:endParaRPr lang="en-US"/>
          </a:p>
        </p:txBody>
      </p:sp>
    </p:spTree>
    <p:extLst>
      <p:ext uri="{BB962C8B-B14F-4D97-AF65-F5344CB8AC3E}">
        <p14:creationId xmlns:p14="http://schemas.microsoft.com/office/powerpoint/2010/main" val="4003782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27314"/>
            <a:ext cx="10515600" cy="5349649"/>
          </a:xfrm>
        </p:spPr>
        <p:txBody>
          <a:bodyPr>
            <a:normAutofit fontScale="92500" lnSpcReduction="20000"/>
          </a:bodyPr>
          <a:lstStyle/>
          <a:p>
            <a:r>
              <a:rPr lang="en-US" b="1" u="sng" dirty="0" smtClean="0"/>
              <a:t>Risk factors for suicide </a:t>
            </a:r>
            <a:r>
              <a:rPr lang="en-US" dirty="0" smtClean="0"/>
              <a:t>Characteristics or conditions that increase the chance that a person may try to take his or her life. Suicide risk tends to be highest when someone has several risk factors at the same time. Risk factors may encompass biological, psychological, and or social factors in the individual, family, and environment.</a:t>
            </a:r>
          </a:p>
          <a:p>
            <a:r>
              <a:rPr lang="en-US" b="1" u="sng" dirty="0" smtClean="0"/>
              <a:t>Risk assessment </a:t>
            </a:r>
            <a:r>
              <a:rPr lang="en-US" dirty="0" smtClean="0"/>
              <a:t>- evaluation of a student who may be at risk for suicide, conducted by the appropriate school staff (e.g., school psychologist, school counselor, mental health or school social worker). This assessment is designed to elicit information regarding the student’s intent to die by suicide, previous history of suicide attempts, presence of a suicide plan and its level of lethality and availability, presence of support systems, and level of hopelessness and helplessness, mental status, and other relevant risk factors. </a:t>
            </a:r>
          </a:p>
          <a:p>
            <a:r>
              <a:rPr lang="en-US" b="1" u="sng" dirty="0" smtClean="0"/>
              <a:t>Warning Signs </a:t>
            </a:r>
            <a:r>
              <a:rPr lang="en-US" dirty="0" smtClean="0"/>
              <a:t>- Indications that can be behavior, verbalization, suggestions, that </a:t>
            </a:r>
            <a:r>
              <a:rPr lang="en-US" dirty="0"/>
              <a:t>someone MAY be in danger of suicide, either immediately or in the future. </a:t>
            </a:r>
            <a:endParaRPr lang="en-US" dirty="0" smtClean="0"/>
          </a:p>
          <a:p>
            <a:endParaRPr lang="en-US" dirty="0" smtClean="0"/>
          </a:p>
          <a:p>
            <a:pPr marL="0" indent="0">
              <a:buNone/>
            </a:pPr>
            <a:endParaRPr lang="en-US" dirty="0" smtClean="0"/>
          </a:p>
          <a:p>
            <a:endParaRPr lang="en-US" dirty="0" smtClean="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2" name="Slide Number Placeholder 1"/>
          <p:cNvSpPr>
            <a:spLocks noGrp="1"/>
          </p:cNvSpPr>
          <p:nvPr>
            <p:ph type="sldNum" sz="quarter" idx="12"/>
          </p:nvPr>
        </p:nvSpPr>
        <p:spPr/>
        <p:txBody>
          <a:bodyPr/>
          <a:lstStyle/>
          <a:p>
            <a:fld id="{C2FEFDC2-924C-450D-9975-6B4E1089AFC2}" type="slidenum">
              <a:rPr lang="en-US" smtClean="0"/>
              <a:t>4</a:t>
            </a:fld>
            <a:endParaRPr lang="en-US"/>
          </a:p>
        </p:txBody>
      </p:sp>
    </p:spTree>
    <p:extLst>
      <p:ext uri="{BB962C8B-B14F-4D97-AF65-F5344CB8AC3E}">
        <p14:creationId xmlns:p14="http://schemas.microsoft.com/office/powerpoint/2010/main" val="211799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7999" y="261257"/>
            <a:ext cx="11132457" cy="5915706"/>
          </a:xfrm>
        </p:spPr>
        <p:txBody>
          <a:bodyPr>
            <a:normAutofit fontScale="85000" lnSpcReduction="20000"/>
          </a:bodyPr>
          <a:lstStyle/>
          <a:p>
            <a:r>
              <a:rPr lang="en-US" b="1" u="sng" dirty="0" smtClean="0"/>
              <a:t>Self-harm Behavior – or self-injury </a:t>
            </a:r>
            <a:r>
              <a:rPr lang="en-US" dirty="0" smtClean="0"/>
              <a:t>It is a deliberate act without intent to die. Although self-harm lacks suicidal intent, youth who engage in self-harm are more likely to attempt suicide.</a:t>
            </a:r>
          </a:p>
          <a:p>
            <a:r>
              <a:rPr lang="en-US" b="1" u="sng" dirty="0" smtClean="0"/>
              <a:t>Suicide attempt </a:t>
            </a:r>
            <a:r>
              <a:rPr lang="en-US" dirty="0" smtClean="0"/>
              <a:t>A self-injurious behavior with intent to kill himself or herself.</a:t>
            </a:r>
          </a:p>
          <a:p>
            <a:r>
              <a:rPr lang="en-US" b="1" u="sng" dirty="0" smtClean="0"/>
              <a:t>Suicide contagion </a:t>
            </a:r>
            <a:r>
              <a:rPr lang="en-US" dirty="0" smtClean="0"/>
              <a:t>The process by which suicidal behavior or a suicide influences an increase in the suicidal behaviors of others. More common among youth. Youth who are affected by contagion do not need to know the youth that died by suicide. Contagion can affect youth up to 2 years after a death.</a:t>
            </a:r>
          </a:p>
          <a:p>
            <a:r>
              <a:rPr lang="en-US" b="1" u="sng" dirty="0" smtClean="0">
                <a:solidFill>
                  <a:prstClr val="black"/>
                </a:solidFill>
                <a:cs typeface="Arial" pitchFamily="34" charset="0"/>
              </a:rPr>
              <a:t>Suicidal </a:t>
            </a:r>
            <a:r>
              <a:rPr lang="en-US" b="1" u="sng" dirty="0">
                <a:solidFill>
                  <a:prstClr val="black"/>
                </a:solidFill>
                <a:cs typeface="Arial" pitchFamily="34" charset="0"/>
              </a:rPr>
              <a:t>ideation </a:t>
            </a:r>
            <a:r>
              <a:rPr lang="en-US" dirty="0">
                <a:solidFill>
                  <a:prstClr val="black"/>
                </a:solidFill>
                <a:cs typeface="Arial" pitchFamily="34" charset="0"/>
              </a:rPr>
              <a:t>is relatively common and is not necessarily associated with a crisis situation. </a:t>
            </a:r>
            <a:r>
              <a:rPr lang="en-US" dirty="0" smtClean="0"/>
              <a:t>A thinking about, considering, or a desire to be dead without a plan or intent to end one’s life is still considered suicidal ideation and should be taken seriously.</a:t>
            </a:r>
          </a:p>
          <a:p>
            <a:r>
              <a:rPr lang="en-US" b="1" u="sng" dirty="0">
                <a:solidFill>
                  <a:prstClr val="black"/>
                </a:solidFill>
                <a:cs typeface="Arial" pitchFamily="34" charset="0"/>
              </a:rPr>
              <a:t>Suicidal gestures </a:t>
            </a:r>
            <a:r>
              <a:rPr lang="en-US" dirty="0" smtClean="0">
                <a:solidFill>
                  <a:prstClr val="black"/>
                </a:solidFill>
                <a:cs typeface="Arial" pitchFamily="34" charset="0"/>
              </a:rPr>
              <a:t> are usually self injury that occur </a:t>
            </a:r>
            <a:r>
              <a:rPr lang="en-US" dirty="0">
                <a:solidFill>
                  <a:prstClr val="black"/>
                </a:solidFill>
                <a:cs typeface="Arial" pitchFamily="34" charset="0"/>
              </a:rPr>
              <a:t>in the context of crisis periods, or periods that are associated with overwhelming stress, seemingly unbearable and unendurable </a:t>
            </a:r>
            <a:r>
              <a:rPr lang="en-US" dirty="0" smtClean="0">
                <a:solidFill>
                  <a:prstClr val="black"/>
                </a:solidFill>
                <a:cs typeface="Arial" pitchFamily="34" charset="0"/>
              </a:rPr>
              <a:t>emotional, with the thoughts of ending there life.</a:t>
            </a:r>
          </a:p>
          <a:p>
            <a:pPr lvl="0"/>
            <a:r>
              <a:rPr lang="en-US" b="1" u="sng" dirty="0">
                <a:solidFill>
                  <a:prstClr val="black"/>
                </a:solidFill>
                <a:cs typeface="Arial" pitchFamily="34" charset="0"/>
              </a:rPr>
              <a:t>Suicidal Crisis </a:t>
            </a:r>
            <a:r>
              <a:rPr lang="en-US" b="1" u="sng" dirty="0" smtClean="0">
                <a:solidFill>
                  <a:prstClr val="black"/>
                </a:solidFill>
                <a:cs typeface="Arial" pitchFamily="34" charset="0"/>
              </a:rPr>
              <a:t> </a:t>
            </a:r>
            <a:r>
              <a:rPr lang="en-US" dirty="0" smtClean="0">
                <a:solidFill>
                  <a:prstClr val="black"/>
                </a:solidFill>
                <a:cs typeface="Arial" pitchFamily="34" charset="0"/>
              </a:rPr>
              <a:t> Intense, intense feeling of psychological pain in which there is cognitive deficits that cannot see any outcome other than ending their life. It usually </a:t>
            </a:r>
            <a:r>
              <a:rPr lang="en-US" dirty="0">
                <a:solidFill>
                  <a:prstClr val="black"/>
                </a:solidFill>
                <a:cs typeface="Arial" pitchFamily="34" charset="0"/>
              </a:rPr>
              <a:t>lasts about 48 hours</a:t>
            </a:r>
            <a:r>
              <a:rPr lang="en-US" dirty="0" smtClean="0">
                <a:solidFill>
                  <a:prstClr val="black"/>
                </a:solidFill>
                <a:cs typeface="Arial" pitchFamily="34" charset="0"/>
              </a:rPr>
              <a:t>.</a:t>
            </a:r>
          </a:p>
          <a:p>
            <a:r>
              <a:rPr lang="en-US" b="1" u="sng" dirty="0">
                <a:solidFill>
                  <a:prstClr val="black"/>
                </a:solidFill>
                <a:latin typeface="Calibri" pitchFamily="34" charset="0"/>
              </a:rPr>
              <a:t>Suicide</a:t>
            </a:r>
            <a:r>
              <a:rPr lang="en-US" dirty="0">
                <a:solidFill>
                  <a:prstClr val="black"/>
                </a:solidFill>
                <a:latin typeface="Calibri" pitchFamily="34" charset="0"/>
              </a:rPr>
              <a:t> - A self-inflicted death for which there is evidence of </a:t>
            </a:r>
            <a:r>
              <a:rPr lang="en-US" b="1" dirty="0">
                <a:solidFill>
                  <a:prstClr val="black"/>
                </a:solidFill>
                <a:latin typeface="Calibri" pitchFamily="34" charset="0"/>
              </a:rPr>
              <a:t>intent</a:t>
            </a:r>
            <a:r>
              <a:rPr lang="en-US" dirty="0">
                <a:solidFill>
                  <a:prstClr val="black"/>
                </a:solidFill>
                <a:latin typeface="Calibri" pitchFamily="34" charset="0"/>
              </a:rPr>
              <a:t> to die.</a:t>
            </a:r>
          </a:p>
          <a:p>
            <a:pPr lvl="0"/>
            <a:endParaRPr lang="en-US" dirty="0">
              <a:solidFill>
                <a:prstClr val="black"/>
              </a:solidFill>
              <a:cs typeface="Arial" pitchFamily="34" charset="0"/>
            </a:endParaRPr>
          </a:p>
          <a:p>
            <a:endParaRPr lang="en-US" dirty="0" smtClean="0"/>
          </a:p>
          <a:p>
            <a:endParaRPr lang="en-US" dirty="0" smtClean="0"/>
          </a:p>
          <a:p>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2" name="Slide Number Placeholder 1"/>
          <p:cNvSpPr>
            <a:spLocks noGrp="1"/>
          </p:cNvSpPr>
          <p:nvPr>
            <p:ph type="sldNum" sz="quarter" idx="12"/>
          </p:nvPr>
        </p:nvSpPr>
        <p:spPr/>
        <p:txBody>
          <a:bodyPr/>
          <a:lstStyle/>
          <a:p>
            <a:fld id="{C2FEFDC2-924C-450D-9975-6B4E1089AFC2}" type="slidenum">
              <a:rPr lang="en-US" smtClean="0"/>
              <a:t>5</a:t>
            </a:fld>
            <a:endParaRPr lang="en-US"/>
          </a:p>
        </p:txBody>
      </p:sp>
    </p:spTree>
    <p:extLst>
      <p:ext uri="{BB962C8B-B14F-4D97-AF65-F5344CB8AC3E}">
        <p14:creationId xmlns:p14="http://schemas.microsoft.com/office/powerpoint/2010/main" val="1174669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Policies and Procedures</a:t>
            </a:r>
            <a:endParaRPr lang="en-US" dirty="0"/>
          </a:p>
        </p:txBody>
      </p:sp>
      <p:sp>
        <p:nvSpPr>
          <p:cNvPr id="3" name="Content Placeholder 2"/>
          <p:cNvSpPr>
            <a:spLocks noGrp="1"/>
          </p:cNvSpPr>
          <p:nvPr>
            <p:ph idx="1"/>
          </p:nvPr>
        </p:nvSpPr>
        <p:spPr>
          <a:xfrm>
            <a:off x="838200" y="1397000"/>
            <a:ext cx="10515600" cy="5156200"/>
          </a:xfrm>
        </p:spPr>
        <p:txBody>
          <a:bodyPr>
            <a:normAutofit fontScale="85000" lnSpcReduction="20000"/>
          </a:bodyPr>
          <a:lstStyle/>
          <a:p>
            <a:pPr marL="0" indent="0">
              <a:buNone/>
            </a:pPr>
            <a:r>
              <a:rPr lang="en-US" dirty="0" smtClean="0"/>
              <a:t>Establish policies and procedures that focus on issues, such as:</a:t>
            </a:r>
          </a:p>
          <a:p>
            <a:r>
              <a:rPr lang="en-US" dirty="0" smtClean="0"/>
              <a:t>Formally state that the school considers suicide prevention a priority.</a:t>
            </a:r>
          </a:p>
          <a:p>
            <a:r>
              <a:rPr lang="en-US" dirty="0" smtClean="0"/>
              <a:t>Formally state what prevention efforts the school will utilize to address adolescent suicide (curriculum, gatekeeper training, screening, peer groups). </a:t>
            </a:r>
          </a:p>
          <a:p>
            <a:r>
              <a:rPr lang="en-US" dirty="0" smtClean="0"/>
              <a:t>State what defines a suicidal </a:t>
            </a:r>
            <a:r>
              <a:rPr lang="en-US" dirty="0"/>
              <a:t>c</a:t>
            </a:r>
            <a:r>
              <a:rPr lang="en-US" dirty="0" smtClean="0"/>
              <a:t>risis? (A suicidal crisis occurs any time when the risk for suicide is raised by any peer, teacher, or other staff member that identifies a student as potentially suicidal)</a:t>
            </a:r>
          </a:p>
          <a:p>
            <a:r>
              <a:rPr lang="en-US" dirty="0" smtClean="0"/>
              <a:t>What should staff, faculty, or students do if they suspect that a student may be potentially at risk for suicidal ideations and/or behavior. Describe how staff needs to respond to a student overtly expressing suicidal ideations and/or behaviors. </a:t>
            </a:r>
          </a:p>
          <a:p>
            <a:r>
              <a:rPr lang="en-US" dirty="0" smtClean="0"/>
              <a:t>Develop an Intervention plan. Describe the criteria for assessing the lethality of a student potentially at risk for suicidal behavior. (see levels of risk) and who should do the assessment.</a:t>
            </a:r>
          </a:p>
          <a:p>
            <a:r>
              <a:rPr lang="en-US" dirty="0" smtClean="0"/>
              <a:t>In all, develop a plan to designate the various roles school personnel may play in preventing, intervening, and coping with a student who may be suicidal.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6</a:t>
            </a:fld>
            <a:endParaRPr lang="en-US"/>
          </a:p>
        </p:txBody>
      </p:sp>
    </p:spTree>
    <p:extLst>
      <p:ext uri="{BB962C8B-B14F-4D97-AF65-F5344CB8AC3E}">
        <p14:creationId xmlns:p14="http://schemas.microsoft.com/office/powerpoint/2010/main" val="1198845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6700"/>
            <a:ext cx="10515600" cy="5910263"/>
          </a:xfrm>
        </p:spPr>
        <p:txBody>
          <a:bodyPr>
            <a:normAutofit lnSpcReduction="10000"/>
          </a:bodyPr>
          <a:lstStyle/>
          <a:p>
            <a:pPr marL="0" indent="0" algn="ctr">
              <a:buNone/>
            </a:pPr>
            <a:r>
              <a:rPr lang="en-US" sz="3200" b="1" dirty="0" smtClean="0"/>
              <a:t>Four major components of a school district’s policy and procedures for youth suicide: </a:t>
            </a:r>
          </a:p>
          <a:p>
            <a:endParaRPr lang="en-US" dirty="0" smtClean="0"/>
          </a:p>
          <a:p>
            <a:r>
              <a:rPr lang="en-US" dirty="0" smtClean="0"/>
              <a:t>Statement of Need</a:t>
            </a:r>
          </a:p>
          <a:p>
            <a:r>
              <a:rPr lang="en-US" dirty="0" smtClean="0"/>
              <a:t>Prevention Strategies</a:t>
            </a:r>
          </a:p>
          <a:p>
            <a:r>
              <a:rPr lang="en-US" dirty="0" smtClean="0"/>
              <a:t>Definition of Crisis </a:t>
            </a:r>
          </a:p>
          <a:p>
            <a:r>
              <a:rPr lang="en-US" dirty="0" smtClean="0"/>
              <a:t>Intervention Procedures for assessment and referrals</a:t>
            </a:r>
          </a:p>
          <a:p>
            <a:r>
              <a:rPr lang="en-US" dirty="0" smtClean="0"/>
              <a:t>Procedures for handling in-school attempts and out of school attempts</a:t>
            </a:r>
          </a:p>
          <a:p>
            <a:r>
              <a:rPr lang="en-US" dirty="0" smtClean="0"/>
              <a:t>Re-entry Procedures</a:t>
            </a:r>
          </a:p>
          <a:p>
            <a:r>
              <a:rPr lang="en-US" dirty="0" smtClean="0"/>
              <a:t>Procedures on parent involvement and notifications</a:t>
            </a:r>
          </a:p>
          <a:p>
            <a:r>
              <a:rPr lang="en-US" dirty="0" smtClean="0"/>
              <a:t>Crisis </a:t>
            </a:r>
            <a:r>
              <a:rPr lang="en-US" dirty="0" err="1" smtClean="0"/>
              <a:t>Postvention</a:t>
            </a:r>
            <a:r>
              <a:rPr lang="en-US" dirty="0" smtClean="0"/>
              <a:t> Plans</a:t>
            </a:r>
          </a:p>
          <a:p>
            <a:pPr marL="0" indent="0">
              <a:buNone/>
            </a:pPr>
            <a:endParaRPr lang="en-US" dirty="0" smtClean="0"/>
          </a:p>
          <a:p>
            <a:pPr marL="0" indent="0">
              <a:buNone/>
            </a:pPr>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2" name="Slide Number Placeholder 1"/>
          <p:cNvSpPr>
            <a:spLocks noGrp="1"/>
          </p:cNvSpPr>
          <p:nvPr>
            <p:ph type="sldNum" sz="quarter" idx="12"/>
          </p:nvPr>
        </p:nvSpPr>
        <p:spPr/>
        <p:txBody>
          <a:bodyPr/>
          <a:lstStyle/>
          <a:p>
            <a:fld id="{C2FEFDC2-924C-450D-9975-6B4E1089AFC2}" type="slidenum">
              <a:rPr lang="en-US" smtClean="0"/>
              <a:t>7</a:t>
            </a:fld>
            <a:endParaRPr lang="en-US"/>
          </a:p>
        </p:txBody>
      </p:sp>
    </p:spTree>
    <p:extLst>
      <p:ext uri="{BB962C8B-B14F-4D97-AF65-F5344CB8AC3E}">
        <p14:creationId xmlns:p14="http://schemas.microsoft.com/office/powerpoint/2010/main" val="1074065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Develop a Crisis Plan</a:t>
            </a:r>
            <a:endParaRPr lang="en-US" dirty="0"/>
          </a:p>
        </p:txBody>
      </p:sp>
      <p:sp>
        <p:nvSpPr>
          <p:cNvPr id="3" name="Content Placeholder 2"/>
          <p:cNvSpPr>
            <a:spLocks noGrp="1"/>
          </p:cNvSpPr>
          <p:nvPr>
            <p:ph idx="1"/>
          </p:nvPr>
        </p:nvSpPr>
        <p:spPr/>
        <p:txBody>
          <a:bodyPr>
            <a:normAutofit lnSpcReduction="10000"/>
          </a:bodyPr>
          <a:lstStyle/>
          <a:p>
            <a:r>
              <a:rPr lang="en-US" dirty="0" smtClean="0"/>
              <a:t>An effective crisis plan should incorporate the following components: </a:t>
            </a:r>
          </a:p>
          <a:p>
            <a:pPr>
              <a:buFontTx/>
              <a:buChar char="-"/>
            </a:pPr>
            <a:r>
              <a:rPr lang="en-US" dirty="0" smtClean="0"/>
              <a:t>Step-by-step guidelines to follow during a crisis</a:t>
            </a:r>
          </a:p>
          <a:p>
            <a:pPr>
              <a:buFontTx/>
              <a:buChar char="-"/>
            </a:pPr>
            <a:r>
              <a:rPr lang="en-US" dirty="0" smtClean="0"/>
              <a:t>Roles and responsibilities of the crisis team, teachers, administrators</a:t>
            </a:r>
          </a:p>
          <a:p>
            <a:pPr>
              <a:buFontTx/>
              <a:buChar char="-"/>
            </a:pPr>
            <a:r>
              <a:rPr lang="en-US" dirty="0" smtClean="0"/>
              <a:t>MOUs with community providers to assist with this task.</a:t>
            </a:r>
          </a:p>
          <a:p>
            <a:pPr>
              <a:buFontTx/>
              <a:buChar char="-"/>
            </a:pPr>
            <a:r>
              <a:rPr lang="en-US" dirty="0" smtClean="0"/>
              <a:t>Follow up of individuals after the crisis</a:t>
            </a:r>
          </a:p>
          <a:p>
            <a:pPr marL="0" indent="0">
              <a:buNone/>
            </a:pPr>
            <a:r>
              <a:rPr lang="en-US" dirty="0" smtClean="0"/>
              <a:t>A crisis plan if there is a death should provide an emergency protocol to structure and organize staff responsibilities and available resources. The purpose of the plan is to provide order and stability by pulling the school community together. It also makes students feel safer and combats suicide contagion.</a:t>
            </a:r>
          </a:p>
          <a:p>
            <a:endParaRPr lang="en-US" dirty="0" smtClean="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771" y="6346372"/>
            <a:ext cx="984897" cy="344714"/>
          </a:xfrm>
          <a:prstGeom prst="rect">
            <a:avLst/>
          </a:prstGeom>
        </p:spPr>
      </p:pic>
      <p:sp>
        <p:nvSpPr>
          <p:cNvPr id="5" name="Slide Number Placeholder 4"/>
          <p:cNvSpPr>
            <a:spLocks noGrp="1"/>
          </p:cNvSpPr>
          <p:nvPr>
            <p:ph type="sldNum" sz="quarter" idx="12"/>
          </p:nvPr>
        </p:nvSpPr>
        <p:spPr/>
        <p:txBody>
          <a:bodyPr/>
          <a:lstStyle/>
          <a:p>
            <a:fld id="{C2FEFDC2-924C-450D-9975-6B4E1089AFC2}" type="slidenum">
              <a:rPr lang="en-US" smtClean="0"/>
              <a:t>8</a:t>
            </a:fld>
            <a:endParaRPr lang="en-US"/>
          </a:p>
        </p:txBody>
      </p:sp>
    </p:spTree>
    <p:extLst>
      <p:ext uri="{BB962C8B-B14F-4D97-AF65-F5344CB8AC3E}">
        <p14:creationId xmlns:p14="http://schemas.microsoft.com/office/powerpoint/2010/main" val="729622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Stages of Crises Planning</a:t>
            </a:r>
          </a:p>
        </p:txBody>
      </p:sp>
      <p:sp>
        <p:nvSpPr>
          <p:cNvPr id="20483" name="Rectangle 3"/>
          <p:cNvSpPr>
            <a:spLocks noGrp="1" noChangeArrowheads="1"/>
          </p:cNvSpPr>
          <p:nvPr>
            <p:ph type="body" idx="1"/>
          </p:nvPr>
        </p:nvSpPr>
        <p:spPr/>
        <p:txBody>
          <a:bodyPr/>
          <a:lstStyle/>
          <a:p>
            <a:r>
              <a:rPr lang="en-US" smtClean="0"/>
              <a:t>Pre-Crisis</a:t>
            </a:r>
          </a:p>
          <a:p>
            <a:r>
              <a:rPr lang="en-US" smtClean="0"/>
              <a:t>Crisis</a:t>
            </a:r>
          </a:p>
          <a:p>
            <a:r>
              <a:rPr lang="en-US" smtClean="0"/>
              <a:t>Post Crisis</a:t>
            </a:r>
          </a:p>
        </p:txBody>
      </p:sp>
    </p:spTree>
    <p:extLst>
      <p:ext uri="{BB962C8B-B14F-4D97-AF65-F5344CB8AC3E}">
        <p14:creationId xmlns:p14="http://schemas.microsoft.com/office/powerpoint/2010/main" val="2658267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7144</TotalTime>
  <Words>2872</Words>
  <Application>Microsoft Office PowerPoint</Application>
  <PresentationFormat>Widescreen</PresentationFormat>
  <Paragraphs>158</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COMPONENTS OF SCHOOL BASED SUICIDE PREVENTION POLICIES, PROCEDURES, AND PROTOCOLS </vt:lpstr>
      <vt:lpstr>Why a Comprehensive Policy?</vt:lpstr>
      <vt:lpstr>Definitions</vt:lpstr>
      <vt:lpstr>PowerPoint Presentation</vt:lpstr>
      <vt:lpstr>PowerPoint Presentation</vt:lpstr>
      <vt:lpstr>Policies and Procedures</vt:lpstr>
      <vt:lpstr>PowerPoint Presentation</vt:lpstr>
      <vt:lpstr>Develop a Crisis Plan</vt:lpstr>
      <vt:lpstr>Stages of Crises Planning</vt:lpstr>
      <vt:lpstr>Training on Policies Should be Given to All Personnel</vt:lpstr>
      <vt:lpstr>Prevention </vt:lpstr>
      <vt:lpstr>Intervention &amp; Collaboration</vt:lpstr>
      <vt:lpstr>Guidelines for When the Risk of Suicide Has Been Raised</vt:lpstr>
      <vt:lpstr>Guidelines for When the Risk of Suicide Has Been Raised (continued)</vt:lpstr>
      <vt:lpstr> Guidelines for a Student Suicide Attempt off School Premises</vt:lpstr>
      <vt:lpstr>Guidelines for High Risk Situations High risk exists when a staff person observes or is told that a student is making explicit statements indicating the wish or threat to die</vt:lpstr>
      <vt:lpstr>Guidelines for High Risk Situations</vt:lpstr>
      <vt:lpstr>Guidelines for High Risk Situations</vt:lpstr>
      <vt:lpstr>Guidelines for When the Threat Involves a Suicide Pact</vt:lpstr>
      <vt:lpstr>Guidelines for Facilitating a Student’s Return to School Toolkit pages 65, 80-81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COMPONENTS OF SCHOOL BASED SUICIDE INTERVENTION PROTOCOLS</dc:title>
  <dc:creator>Kathy</dc:creator>
  <cp:lastModifiedBy>Kathy</cp:lastModifiedBy>
  <cp:revision>40</cp:revision>
  <cp:lastPrinted>2015-09-07T12:50:17Z</cp:lastPrinted>
  <dcterms:created xsi:type="dcterms:W3CDTF">2015-09-03T17:40:45Z</dcterms:created>
  <dcterms:modified xsi:type="dcterms:W3CDTF">2015-09-19T16:19:49Z</dcterms:modified>
</cp:coreProperties>
</file>