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75"/>
  </p:notesMasterIdLst>
  <p:handoutMasterIdLst>
    <p:handoutMasterId r:id="rId76"/>
  </p:handoutMasterIdLst>
  <p:sldIdLst>
    <p:sldId id="333" r:id="rId3"/>
    <p:sldId id="260" r:id="rId4"/>
    <p:sldId id="402" r:id="rId5"/>
    <p:sldId id="264" r:id="rId6"/>
    <p:sldId id="258" r:id="rId7"/>
    <p:sldId id="440" r:id="rId8"/>
    <p:sldId id="380" r:id="rId9"/>
    <p:sldId id="415" r:id="rId10"/>
    <p:sldId id="428" r:id="rId11"/>
    <p:sldId id="429" r:id="rId12"/>
    <p:sldId id="430" r:id="rId13"/>
    <p:sldId id="416" r:id="rId14"/>
    <p:sldId id="381" r:id="rId15"/>
    <p:sldId id="417" r:id="rId16"/>
    <p:sldId id="419" r:id="rId17"/>
    <p:sldId id="442" r:id="rId18"/>
    <p:sldId id="456" r:id="rId19"/>
    <p:sldId id="421" r:id="rId20"/>
    <p:sldId id="438" r:id="rId21"/>
    <p:sldId id="443" r:id="rId22"/>
    <p:sldId id="444" r:id="rId23"/>
    <p:sldId id="457" r:id="rId24"/>
    <p:sldId id="459" r:id="rId25"/>
    <p:sldId id="422" r:id="rId26"/>
    <p:sldId id="425" r:id="rId27"/>
    <p:sldId id="426" r:id="rId28"/>
    <p:sldId id="359" r:id="rId29"/>
    <p:sldId id="259" r:id="rId30"/>
    <p:sldId id="414" r:id="rId31"/>
    <p:sldId id="394" r:id="rId32"/>
    <p:sldId id="395" r:id="rId33"/>
    <p:sldId id="460" r:id="rId34"/>
    <p:sldId id="464" r:id="rId35"/>
    <p:sldId id="461" r:id="rId36"/>
    <p:sldId id="463" r:id="rId37"/>
    <p:sldId id="462" r:id="rId38"/>
    <p:sldId id="465" r:id="rId39"/>
    <p:sldId id="412" r:id="rId40"/>
    <p:sldId id="302" r:id="rId41"/>
    <p:sldId id="432" r:id="rId42"/>
    <p:sldId id="299" r:id="rId43"/>
    <p:sldId id="301" r:id="rId44"/>
    <p:sldId id="278" r:id="rId45"/>
    <p:sldId id="304" r:id="rId46"/>
    <p:sldId id="306" r:id="rId47"/>
    <p:sldId id="391" r:id="rId48"/>
    <p:sldId id="400" r:id="rId49"/>
    <p:sldId id="373" r:id="rId50"/>
    <p:sldId id="372" r:id="rId51"/>
    <p:sldId id="397" r:id="rId52"/>
    <p:sldId id="283" r:id="rId53"/>
    <p:sldId id="401" r:id="rId54"/>
    <p:sldId id="284" r:id="rId55"/>
    <p:sldId id="285" r:id="rId56"/>
    <p:sldId id="366" r:id="rId57"/>
    <p:sldId id="447" r:id="rId58"/>
    <p:sldId id="448" r:id="rId59"/>
    <p:sldId id="450" r:id="rId60"/>
    <p:sldId id="451" r:id="rId61"/>
    <p:sldId id="453" r:id="rId62"/>
    <p:sldId id="434" r:id="rId63"/>
    <p:sldId id="376" r:id="rId64"/>
    <p:sldId id="377" r:id="rId65"/>
    <p:sldId id="369" r:id="rId66"/>
    <p:sldId id="367" r:id="rId67"/>
    <p:sldId id="386" r:id="rId68"/>
    <p:sldId id="350" r:id="rId69"/>
    <p:sldId id="435" r:id="rId70"/>
    <p:sldId id="368" r:id="rId71"/>
    <p:sldId id="363" r:id="rId72"/>
    <p:sldId id="446" r:id="rId73"/>
    <p:sldId id="337" r:id="rId7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03" autoAdjust="0"/>
    <p:restoredTop sz="80605" autoAdjust="0"/>
  </p:normalViewPr>
  <p:slideViewPr>
    <p:cSldViewPr>
      <p:cViewPr varScale="1">
        <p:scale>
          <a:sx n="127" d="100"/>
          <a:sy n="127" d="100"/>
        </p:scale>
        <p:origin x="1598"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AGE Luzerne</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14-18</c:v>
                </c:pt>
                <c:pt idx="1">
                  <c:v>19-24</c:v>
                </c:pt>
                <c:pt idx="2">
                  <c:v>25-40</c:v>
                </c:pt>
                <c:pt idx="3">
                  <c:v>41-55</c:v>
                </c:pt>
                <c:pt idx="4">
                  <c:v>56-65</c:v>
                </c:pt>
                <c:pt idx="5">
                  <c:v>66-75</c:v>
                </c:pt>
                <c:pt idx="6">
                  <c:v>75-96</c:v>
                </c:pt>
                <c:pt idx="7">
                  <c:v>unknown</c:v>
                </c:pt>
              </c:strCache>
            </c:strRef>
          </c:cat>
          <c:val>
            <c:numRef>
              <c:f>Sheet1!$B$2:$B$9</c:f>
              <c:numCache>
                <c:formatCode>General</c:formatCode>
                <c:ptCount val="8"/>
                <c:pt idx="0">
                  <c:v>2</c:v>
                </c:pt>
                <c:pt idx="1">
                  <c:v>7</c:v>
                </c:pt>
                <c:pt idx="2">
                  <c:v>16</c:v>
                </c:pt>
                <c:pt idx="3">
                  <c:v>12</c:v>
                </c:pt>
                <c:pt idx="4">
                  <c:v>5</c:v>
                </c:pt>
                <c:pt idx="5">
                  <c:v>2</c:v>
                </c:pt>
                <c:pt idx="6">
                  <c:v>3</c:v>
                </c:pt>
                <c:pt idx="7">
                  <c:v>1</c:v>
                </c:pt>
              </c:numCache>
            </c:numRef>
          </c:val>
          <c:extLst>
            <c:ext xmlns:c16="http://schemas.microsoft.com/office/drawing/2014/chart" uri="{C3380CC4-5D6E-409C-BE32-E72D297353CC}">
              <c16:uniqueId val="{00000000-A8C0-4806-BF4D-D0953BCE2599}"/>
            </c:ext>
          </c:extLst>
        </c:ser>
        <c:ser>
          <c:idx val="1"/>
          <c:order val="1"/>
          <c:tx>
            <c:strRef>
              <c:f>Sheet1!$C$1</c:f>
              <c:strCache>
                <c:ptCount val="1"/>
                <c:pt idx="0">
                  <c:v>2011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14-18</c:v>
                </c:pt>
                <c:pt idx="1">
                  <c:v>19-24</c:v>
                </c:pt>
                <c:pt idx="2">
                  <c:v>25-40</c:v>
                </c:pt>
                <c:pt idx="3">
                  <c:v>41-55</c:v>
                </c:pt>
                <c:pt idx="4">
                  <c:v>56-65</c:v>
                </c:pt>
                <c:pt idx="5">
                  <c:v>66-75</c:v>
                </c:pt>
                <c:pt idx="6">
                  <c:v>75-96</c:v>
                </c:pt>
                <c:pt idx="7">
                  <c:v>unknown</c:v>
                </c:pt>
              </c:strCache>
            </c:strRef>
          </c:cat>
          <c:val>
            <c:numRef>
              <c:f>Sheet1!$C$2:$C$9</c:f>
              <c:numCache>
                <c:formatCode>General</c:formatCode>
                <c:ptCount val="8"/>
                <c:pt idx="0">
                  <c:v>2</c:v>
                </c:pt>
                <c:pt idx="1">
                  <c:v>6</c:v>
                </c:pt>
                <c:pt idx="2">
                  <c:v>15</c:v>
                </c:pt>
                <c:pt idx="3">
                  <c:v>15</c:v>
                </c:pt>
                <c:pt idx="4">
                  <c:v>6</c:v>
                </c:pt>
                <c:pt idx="5">
                  <c:v>5</c:v>
                </c:pt>
                <c:pt idx="6">
                  <c:v>5</c:v>
                </c:pt>
                <c:pt idx="7">
                  <c:v>2</c:v>
                </c:pt>
              </c:numCache>
            </c:numRef>
          </c:val>
          <c:extLst>
            <c:ext xmlns:c16="http://schemas.microsoft.com/office/drawing/2014/chart" uri="{C3380CC4-5D6E-409C-BE32-E72D297353CC}">
              <c16:uniqueId val="{00000001-A8C0-4806-BF4D-D0953BCE2599}"/>
            </c:ext>
          </c:extLst>
        </c:ser>
        <c:ser>
          <c:idx val="2"/>
          <c:order val="2"/>
          <c:tx>
            <c:strRef>
              <c:f>Sheet1!$D$1</c:f>
              <c:strCache>
                <c:ptCount val="1"/>
                <c:pt idx="0">
                  <c:v>2012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14-18</c:v>
                </c:pt>
                <c:pt idx="1">
                  <c:v>19-24</c:v>
                </c:pt>
                <c:pt idx="2">
                  <c:v>25-40</c:v>
                </c:pt>
                <c:pt idx="3">
                  <c:v>41-55</c:v>
                </c:pt>
                <c:pt idx="4">
                  <c:v>56-65</c:v>
                </c:pt>
                <c:pt idx="5">
                  <c:v>66-75</c:v>
                </c:pt>
                <c:pt idx="6">
                  <c:v>75-96</c:v>
                </c:pt>
                <c:pt idx="7">
                  <c:v>unknown</c:v>
                </c:pt>
              </c:strCache>
            </c:strRef>
          </c:cat>
          <c:val>
            <c:numRef>
              <c:f>Sheet1!$D$2:$D$9</c:f>
              <c:numCache>
                <c:formatCode>General</c:formatCode>
                <c:ptCount val="8"/>
                <c:pt idx="0">
                  <c:v>4</c:v>
                </c:pt>
                <c:pt idx="1">
                  <c:v>5</c:v>
                </c:pt>
                <c:pt idx="2">
                  <c:v>15</c:v>
                </c:pt>
                <c:pt idx="3">
                  <c:v>12</c:v>
                </c:pt>
                <c:pt idx="4">
                  <c:v>8</c:v>
                </c:pt>
                <c:pt idx="5">
                  <c:v>1</c:v>
                </c:pt>
                <c:pt idx="6">
                  <c:v>8</c:v>
                </c:pt>
                <c:pt idx="7">
                  <c:v>0</c:v>
                </c:pt>
              </c:numCache>
            </c:numRef>
          </c:val>
          <c:extLst>
            <c:ext xmlns:c16="http://schemas.microsoft.com/office/drawing/2014/chart" uri="{C3380CC4-5D6E-409C-BE32-E72D297353CC}">
              <c16:uniqueId val="{00000002-A8C0-4806-BF4D-D0953BCE2599}"/>
            </c:ext>
          </c:extLst>
        </c:ser>
        <c:ser>
          <c:idx val="3"/>
          <c:order val="3"/>
          <c:tx>
            <c:strRef>
              <c:f>Sheet1!$E$1</c:f>
              <c:strCache>
                <c:ptCount val="1"/>
                <c:pt idx="0">
                  <c:v>2013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14-18</c:v>
                </c:pt>
                <c:pt idx="1">
                  <c:v>19-24</c:v>
                </c:pt>
                <c:pt idx="2">
                  <c:v>25-40</c:v>
                </c:pt>
                <c:pt idx="3">
                  <c:v>41-55</c:v>
                </c:pt>
                <c:pt idx="4">
                  <c:v>56-65</c:v>
                </c:pt>
                <c:pt idx="5">
                  <c:v>66-75</c:v>
                </c:pt>
                <c:pt idx="6">
                  <c:v>75-96</c:v>
                </c:pt>
                <c:pt idx="7">
                  <c:v>unknown</c:v>
                </c:pt>
              </c:strCache>
            </c:strRef>
          </c:cat>
          <c:val>
            <c:numRef>
              <c:f>Sheet1!$E$2:$E$9</c:f>
              <c:numCache>
                <c:formatCode>General</c:formatCode>
                <c:ptCount val="8"/>
                <c:pt idx="0">
                  <c:v>1</c:v>
                </c:pt>
                <c:pt idx="1">
                  <c:v>4</c:v>
                </c:pt>
                <c:pt idx="2">
                  <c:v>14</c:v>
                </c:pt>
                <c:pt idx="3">
                  <c:v>17</c:v>
                </c:pt>
                <c:pt idx="4">
                  <c:v>2</c:v>
                </c:pt>
                <c:pt idx="5">
                  <c:v>3</c:v>
                </c:pt>
                <c:pt idx="6">
                  <c:v>5</c:v>
                </c:pt>
                <c:pt idx="7">
                  <c:v>3</c:v>
                </c:pt>
              </c:numCache>
            </c:numRef>
          </c:val>
          <c:extLst>
            <c:ext xmlns:c16="http://schemas.microsoft.com/office/drawing/2014/chart" uri="{C3380CC4-5D6E-409C-BE32-E72D297353CC}">
              <c16:uniqueId val="{00000003-A8C0-4806-BF4D-D0953BCE2599}"/>
            </c:ext>
          </c:extLst>
        </c:ser>
        <c:ser>
          <c:idx val="4"/>
          <c:order val="4"/>
          <c:tx>
            <c:strRef>
              <c:f>Sheet1!$F$1</c:f>
              <c:strCache>
                <c:ptCount val="1"/>
                <c:pt idx="0">
                  <c:v>2014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14-18</c:v>
                </c:pt>
                <c:pt idx="1">
                  <c:v>19-24</c:v>
                </c:pt>
                <c:pt idx="2">
                  <c:v>25-40</c:v>
                </c:pt>
                <c:pt idx="3">
                  <c:v>41-55</c:v>
                </c:pt>
                <c:pt idx="4">
                  <c:v>56-65</c:v>
                </c:pt>
                <c:pt idx="5">
                  <c:v>66-75</c:v>
                </c:pt>
                <c:pt idx="6">
                  <c:v>75-96</c:v>
                </c:pt>
                <c:pt idx="7">
                  <c:v>unknown</c:v>
                </c:pt>
              </c:strCache>
            </c:strRef>
          </c:cat>
          <c:val>
            <c:numRef>
              <c:f>Sheet1!$F$2:$F$9</c:f>
              <c:numCache>
                <c:formatCode>General</c:formatCode>
                <c:ptCount val="8"/>
                <c:pt idx="0">
                  <c:v>3</c:v>
                </c:pt>
                <c:pt idx="1">
                  <c:v>2</c:v>
                </c:pt>
                <c:pt idx="2">
                  <c:v>16</c:v>
                </c:pt>
                <c:pt idx="3">
                  <c:v>16</c:v>
                </c:pt>
                <c:pt idx="4">
                  <c:v>11</c:v>
                </c:pt>
                <c:pt idx="5">
                  <c:v>5</c:v>
                </c:pt>
                <c:pt idx="6">
                  <c:v>0</c:v>
                </c:pt>
                <c:pt idx="7">
                  <c:v>1</c:v>
                </c:pt>
              </c:numCache>
            </c:numRef>
          </c:val>
          <c:extLst>
            <c:ext xmlns:c16="http://schemas.microsoft.com/office/drawing/2014/chart" uri="{C3380CC4-5D6E-409C-BE32-E72D297353CC}">
              <c16:uniqueId val="{00000004-A8C0-4806-BF4D-D0953BCE2599}"/>
            </c:ext>
          </c:extLst>
        </c:ser>
        <c:dLbls>
          <c:dLblPos val="outEnd"/>
          <c:showLegendKey val="0"/>
          <c:showVal val="1"/>
          <c:showCatName val="0"/>
          <c:showSerName val="0"/>
          <c:showPercent val="0"/>
          <c:showBubbleSize val="0"/>
        </c:dLbls>
        <c:gapWidth val="219"/>
        <c:overlap val="-27"/>
        <c:axId val="87501440"/>
        <c:axId val="87519616"/>
      </c:barChart>
      <c:catAx>
        <c:axId val="87501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519616"/>
        <c:crosses val="autoZero"/>
        <c:auto val="1"/>
        <c:lblAlgn val="ctr"/>
        <c:lblOffset val="100"/>
        <c:noMultiLvlLbl val="0"/>
      </c:catAx>
      <c:valAx>
        <c:axId val="87519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50144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Ages at Time of </a:t>
            </a:r>
            <a:r>
              <a:rPr lang="en-US" dirty="0" smtClean="0"/>
              <a:t>Death Lackawanna</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2010</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14-18</c:v>
                </c:pt>
                <c:pt idx="1">
                  <c:v>19-24</c:v>
                </c:pt>
                <c:pt idx="2">
                  <c:v>25-40</c:v>
                </c:pt>
                <c:pt idx="3">
                  <c:v>41-55</c:v>
                </c:pt>
                <c:pt idx="4">
                  <c:v>56-65</c:v>
                </c:pt>
                <c:pt idx="5">
                  <c:v>66-75</c:v>
                </c:pt>
                <c:pt idx="6">
                  <c:v>75-96</c:v>
                </c:pt>
                <c:pt idx="7">
                  <c:v>unknown</c:v>
                </c:pt>
                <c:pt idx="8">
                  <c:v>total</c:v>
                </c:pt>
              </c:strCache>
            </c:strRef>
          </c:cat>
          <c:val>
            <c:numRef>
              <c:f>Sheet1!$G$2:$G$10</c:f>
              <c:numCache>
                <c:formatCode>General</c:formatCode>
                <c:ptCount val="9"/>
                <c:pt idx="0">
                  <c:v>4</c:v>
                </c:pt>
                <c:pt idx="1">
                  <c:v>4</c:v>
                </c:pt>
                <c:pt idx="2">
                  <c:v>7</c:v>
                </c:pt>
                <c:pt idx="3">
                  <c:v>13</c:v>
                </c:pt>
                <c:pt idx="4">
                  <c:v>4</c:v>
                </c:pt>
                <c:pt idx="5">
                  <c:v>1</c:v>
                </c:pt>
                <c:pt idx="6">
                  <c:v>4</c:v>
                </c:pt>
                <c:pt idx="8">
                  <c:v>37</c:v>
                </c:pt>
              </c:numCache>
            </c:numRef>
          </c:val>
          <c:extLst>
            <c:ext xmlns:c16="http://schemas.microsoft.com/office/drawing/2014/chart" uri="{C3380CC4-5D6E-409C-BE32-E72D297353CC}">
              <c16:uniqueId val="{00000000-4E0B-4550-B910-C7DC55B6E0AB}"/>
            </c:ext>
          </c:extLst>
        </c:ser>
        <c:ser>
          <c:idx val="1"/>
          <c:order val="1"/>
          <c:tx>
            <c:v>2011</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14-18</c:v>
                </c:pt>
                <c:pt idx="1">
                  <c:v>19-24</c:v>
                </c:pt>
                <c:pt idx="2">
                  <c:v>25-40</c:v>
                </c:pt>
                <c:pt idx="3">
                  <c:v>41-55</c:v>
                </c:pt>
                <c:pt idx="4">
                  <c:v>56-65</c:v>
                </c:pt>
                <c:pt idx="5">
                  <c:v>66-75</c:v>
                </c:pt>
                <c:pt idx="6">
                  <c:v>75-96</c:v>
                </c:pt>
                <c:pt idx="7">
                  <c:v>unknown</c:v>
                </c:pt>
                <c:pt idx="8">
                  <c:v>total</c:v>
                </c:pt>
              </c:strCache>
            </c:strRef>
          </c:cat>
          <c:val>
            <c:numRef>
              <c:f>Sheet1!$H$2:$H$10</c:f>
              <c:numCache>
                <c:formatCode>General</c:formatCode>
                <c:ptCount val="9"/>
                <c:pt idx="0">
                  <c:v>3</c:v>
                </c:pt>
                <c:pt idx="1">
                  <c:v>1</c:v>
                </c:pt>
                <c:pt idx="2">
                  <c:v>6</c:v>
                </c:pt>
                <c:pt idx="3">
                  <c:v>9</c:v>
                </c:pt>
                <c:pt idx="4">
                  <c:v>3</c:v>
                </c:pt>
                <c:pt idx="5">
                  <c:v>3</c:v>
                </c:pt>
                <c:pt idx="6">
                  <c:v>2</c:v>
                </c:pt>
                <c:pt idx="8">
                  <c:v>27</c:v>
                </c:pt>
              </c:numCache>
            </c:numRef>
          </c:val>
          <c:extLst>
            <c:ext xmlns:c16="http://schemas.microsoft.com/office/drawing/2014/chart" uri="{C3380CC4-5D6E-409C-BE32-E72D297353CC}">
              <c16:uniqueId val="{00000001-4E0B-4550-B910-C7DC55B6E0AB}"/>
            </c:ext>
          </c:extLst>
        </c:ser>
        <c:ser>
          <c:idx val="2"/>
          <c:order val="2"/>
          <c:tx>
            <c:v>2012</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14-18</c:v>
                </c:pt>
                <c:pt idx="1">
                  <c:v>19-24</c:v>
                </c:pt>
                <c:pt idx="2">
                  <c:v>25-40</c:v>
                </c:pt>
                <c:pt idx="3">
                  <c:v>41-55</c:v>
                </c:pt>
                <c:pt idx="4">
                  <c:v>56-65</c:v>
                </c:pt>
                <c:pt idx="5">
                  <c:v>66-75</c:v>
                </c:pt>
                <c:pt idx="6">
                  <c:v>75-96</c:v>
                </c:pt>
                <c:pt idx="7">
                  <c:v>unknown</c:v>
                </c:pt>
                <c:pt idx="8">
                  <c:v>total</c:v>
                </c:pt>
              </c:strCache>
            </c:strRef>
          </c:cat>
          <c:val>
            <c:numRef>
              <c:f>Sheet1!$I$2:$I$10</c:f>
              <c:numCache>
                <c:formatCode>General</c:formatCode>
                <c:ptCount val="9"/>
                <c:pt idx="0">
                  <c:v>0</c:v>
                </c:pt>
                <c:pt idx="1">
                  <c:v>5</c:v>
                </c:pt>
                <c:pt idx="2">
                  <c:v>12</c:v>
                </c:pt>
                <c:pt idx="3">
                  <c:v>10</c:v>
                </c:pt>
                <c:pt idx="4">
                  <c:v>8</c:v>
                </c:pt>
                <c:pt idx="5">
                  <c:v>2</c:v>
                </c:pt>
                <c:pt idx="6">
                  <c:v>1</c:v>
                </c:pt>
                <c:pt idx="7">
                  <c:v>1</c:v>
                </c:pt>
                <c:pt idx="8">
                  <c:v>39</c:v>
                </c:pt>
              </c:numCache>
            </c:numRef>
          </c:val>
          <c:extLst>
            <c:ext xmlns:c16="http://schemas.microsoft.com/office/drawing/2014/chart" uri="{C3380CC4-5D6E-409C-BE32-E72D297353CC}">
              <c16:uniqueId val="{00000002-4E0B-4550-B910-C7DC55B6E0AB}"/>
            </c:ext>
          </c:extLst>
        </c:ser>
        <c:ser>
          <c:idx val="3"/>
          <c:order val="3"/>
          <c:tx>
            <c:v>2013</c:v>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14-18</c:v>
                </c:pt>
                <c:pt idx="1">
                  <c:v>19-24</c:v>
                </c:pt>
                <c:pt idx="2">
                  <c:v>25-40</c:v>
                </c:pt>
                <c:pt idx="3">
                  <c:v>41-55</c:v>
                </c:pt>
                <c:pt idx="4">
                  <c:v>56-65</c:v>
                </c:pt>
                <c:pt idx="5">
                  <c:v>66-75</c:v>
                </c:pt>
                <c:pt idx="6">
                  <c:v>75-96</c:v>
                </c:pt>
                <c:pt idx="7">
                  <c:v>unknown</c:v>
                </c:pt>
                <c:pt idx="8">
                  <c:v>total</c:v>
                </c:pt>
              </c:strCache>
            </c:strRef>
          </c:cat>
          <c:val>
            <c:numRef>
              <c:f>Sheet1!$J$2:$J$10</c:f>
              <c:numCache>
                <c:formatCode>General</c:formatCode>
                <c:ptCount val="9"/>
                <c:pt idx="0">
                  <c:v>1</c:v>
                </c:pt>
                <c:pt idx="1">
                  <c:v>4</c:v>
                </c:pt>
                <c:pt idx="2">
                  <c:v>7</c:v>
                </c:pt>
                <c:pt idx="3">
                  <c:v>8</c:v>
                </c:pt>
                <c:pt idx="4">
                  <c:v>9</c:v>
                </c:pt>
                <c:pt idx="5">
                  <c:v>3</c:v>
                </c:pt>
                <c:pt idx="6">
                  <c:v>1</c:v>
                </c:pt>
                <c:pt idx="7">
                  <c:v>1</c:v>
                </c:pt>
                <c:pt idx="8">
                  <c:v>34</c:v>
                </c:pt>
              </c:numCache>
            </c:numRef>
          </c:val>
          <c:extLst>
            <c:ext xmlns:c16="http://schemas.microsoft.com/office/drawing/2014/chart" uri="{C3380CC4-5D6E-409C-BE32-E72D297353CC}">
              <c16:uniqueId val="{00000003-4E0B-4550-B910-C7DC55B6E0AB}"/>
            </c:ext>
          </c:extLst>
        </c:ser>
        <c:ser>
          <c:idx val="4"/>
          <c:order val="4"/>
          <c:tx>
            <c:v>2014</c:v>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14-18</c:v>
                </c:pt>
                <c:pt idx="1">
                  <c:v>19-24</c:v>
                </c:pt>
                <c:pt idx="2">
                  <c:v>25-40</c:v>
                </c:pt>
                <c:pt idx="3">
                  <c:v>41-55</c:v>
                </c:pt>
                <c:pt idx="4">
                  <c:v>56-65</c:v>
                </c:pt>
                <c:pt idx="5">
                  <c:v>66-75</c:v>
                </c:pt>
                <c:pt idx="6">
                  <c:v>75-96</c:v>
                </c:pt>
                <c:pt idx="7">
                  <c:v>unknown</c:v>
                </c:pt>
                <c:pt idx="8">
                  <c:v>total</c:v>
                </c:pt>
              </c:strCache>
            </c:strRef>
          </c:cat>
          <c:val>
            <c:numRef>
              <c:f>Sheet1!$K$2:$K$10</c:f>
              <c:numCache>
                <c:formatCode>General</c:formatCode>
                <c:ptCount val="9"/>
                <c:pt idx="0">
                  <c:v>0</c:v>
                </c:pt>
                <c:pt idx="1">
                  <c:v>1</c:v>
                </c:pt>
                <c:pt idx="2">
                  <c:v>8</c:v>
                </c:pt>
                <c:pt idx="3">
                  <c:v>9</c:v>
                </c:pt>
                <c:pt idx="4">
                  <c:v>14</c:v>
                </c:pt>
                <c:pt idx="5">
                  <c:v>2</c:v>
                </c:pt>
                <c:pt idx="6">
                  <c:v>1</c:v>
                </c:pt>
                <c:pt idx="8">
                  <c:v>35</c:v>
                </c:pt>
              </c:numCache>
            </c:numRef>
          </c:val>
          <c:extLst>
            <c:ext xmlns:c16="http://schemas.microsoft.com/office/drawing/2014/chart" uri="{C3380CC4-5D6E-409C-BE32-E72D297353CC}">
              <c16:uniqueId val="{00000004-4E0B-4550-B910-C7DC55B6E0AB}"/>
            </c:ext>
          </c:extLst>
        </c:ser>
        <c:ser>
          <c:idx val="5"/>
          <c:order val="5"/>
          <c:tx>
            <c:v>2015</c:v>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14-18</c:v>
                </c:pt>
                <c:pt idx="1">
                  <c:v>19-24</c:v>
                </c:pt>
                <c:pt idx="2">
                  <c:v>25-40</c:v>
                </c:pt>
                <c:pt idx="3">
                  <c:v>41-55</c:v>
                </c:pt>
                <c:pt idx="4">
                  <c:v>56-65</c:v>
                </c:pt>
                <c:pt idx="5">
                  <c:v>66-75</c:v>
                </c:pt>
                <c:pt idx="6">
                  <c:v>75-96</c:v>
                </c:pt>
                <c:pt idx="7">
                  <c:v>unknown</c:v>
                </c:pt>
                <c:pt idx="8">
                  <c:v>total</c:v>
                </c:pt>
              </c:strCache>
            </c:strRef>
          </c:cat>
          <c:val>
            <c:numRef>
              <c:f>Sheet1!$L$2:$L$10</c:f>
              <c:numCache>
                <c:formatCode>General</c:formatCode>
                <c:ptCount val="9"/>
                <c:pt idx="0">
                  <c:v>1</c:v>
                </c:pt>
                <c:pt idx="1">
                  <c:v>0</c:v>
                </c:pt>
                <c:pt idx="2">
                  <c:v>9</c:v>
                </c:pt>
                <c:pt idx="3">
                  <c:v>14</c:v>
                </c:pt>
                <c:pt idx="4">
                  <c:v>11</c:v>
                </c:pt>
                <c:pt idx="5">
                  <c:v>4</c:v>
                </c:pt>
                <c:pt idx="6">
                  <c:v>2</c:v>
                </c:pt>
                <c:pt idx="8">
                  <c:v>41</c:v>
                </c:pt>
              </c:numCache>
            </c:numRef>
          </c:val>
          <c:extLst>
            <c:ext xmlns:c16="http://schemas.microsoft.com/office/drawing/2014/chart" uri="{C3380CC4-5D6E-409C-BE32-E72D297353CC}">
              <c16:uniqueId val="{00000005-4E0B-4550-B910-C7DC55B6E0AB}"/>
            </c:ext>
          </c:extLst>
        </c:ser>
        <c:dLbls>
          <c:dLblPos val="outEnd"/>
          <c:showLegendKey val="0"/>
          <c:showVal val="1"/>
          <c:showCatName val="0"/>
          <c:showSerName val="0"/>
          <c:showPercent val="0"/>
          <c:showBubbleSize val="0"/>
        </c:dLbls>
        <c:gapWidth val="219"/>
        <c:overlap val="-27"/>
        <c:axId val="87303296"/>
        <c:axId val="87304832"/>
      </c:barChart>
      <c:catAx>
        <c:axId val="87303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304832"/>
        <c:crosses val="autoZero"/>
        <c:auto val="1"/>
        <c:lblAlgn val="ctr"/>
        <c:lblOffset val="100"/>
        <c:noMultiLvlLbl val="0"/>
      </c:catAx>
      <c:valAx>
        <c:axId val="87304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3032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Luzerne Month </a:t>
            </a:r>
            <a:r>
              <a:rPr lang="en-US" dirty="0"/>
              <a:t>of </a:t>
            </a:r>
            <a:r>
              <a:rPr lang="en-US" dirty="0" smtClean="0"/>
              <a:t>Death</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2010</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Sheet1!$A$35:$A$46</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 </c:v>
                </c:pt>
              </c:strCache>
            </c:strRef>
          </c:cat>
          <c:val>
            <c:numRef>
              <c:f>Sheet1!$B$35:$B$46</c:f>
              <c:numCache>
                <c:formatCode>General</c:formatCode>
                <c:ptCount val="12"/>
                <c:pt idx="0">
                  <c:v>3</c:v>
                </c:pt>
                <c:pt idx="1">
                  <c:v>8</c:v>
                </c:pt>
                <c:pt idx="2">
                  <c:v>3</c:v>
                </c:pt>
                <c:pt idx="3">
                  <c:v>1</c:v>
                </c:pt>
                <c:pt idx="4">
                  <c:v>3</c:v>
                </c:pt>
                <c:pt idx="5">
                  <c:v>5</c:v>
                </c:pt>
                <c:pt idx="6">
                  <c:v>4</c:v>
                </c:pt>
                <c:pt idx="7">
                  <c:v>1</c:v>
                </c:pt>
                <c:pt idx="8">
                  <c:v>4</c:v>
                </c:pt>
                <c:pt idx="9">
                  <c:v>2</c:v>
                </c:pt>
                <c:pt idx="10">
                  <c:v>5</c:v>
                </c:pt>
                <c:pt idx="11">
                  <c:v>9</c:v>
                </c:pt>
              </c:numCache>
            </c:numRef>
          </c:val>
          <c:extLst>
            <c:ext xmlns:c16="http://schemas.microsoft.com/office/drawing/2014/chart" uri="{C3380CC4-5D6E-409C-BE32-E72D297353CC}">
              <c16:uniqueId val="{00000000-1BEE-4D9F-BC41-08AEEA5E1BF2}"/>
            </c:ext>
          </c:extLst>
        </c:ser>
        <c:ser>
          <c:idx val="1"/>
          <c:order val="1"/>
          <c:tx>
            <c:v>2011</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Sheet1!$A$35:$A$46</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 </c:v>
                </c:pt>
              </c:strCache>
            </c:strRef>
          </c:cat>
          <c:val>
            <c:numRef>
              <c:f>Sheet1!$C$35:$C$46</c:f>
              <c:numCache>
                <c:formatCode>General</c:formatCode>
                <c:ptCount val="12"/>
                <c:pt idx="0">
                  <c:v>5</c:v>
                </c:pt>
                <c:pt idx="1">
                  <c:v>3</c:v>
                </c:pt>
                <c:pt idx="2">
                  <c:v>4</c:v>
                </c:pt>
                <c:pt idx="3">
                  <c:v>7</c:v>
                </c:pt>
                <c:pt idx="4">
                  <c:v>6</c:v>
                </c:pt>
                <c:pt idx="5">
                  <c:v>6</c:v>
                </c:pt>
                <c:pt idx="6">
                  <c:v>7</c:v>
                </c:pt>
                <c:pt idx="7">
                  <c:v>3</c:v>
                </c:pt>
                <c:pt idx="8">
                  <c:v>6</c:v>
                </c:pt>
                <c:pt idx="9">
                  <c:v>2</c:v>
                </c:pt>
                <c:pt idx="10">
                  <c:v>5</c:v>
                </c:pt>
                <c:pt idx="11">
                  <c:v>2</c:v>
                </c:pt>
              </c:numCache>
            </c:numRef>
          </c:val>
          <c:extLst>
            <c:ext xmlns:c16="http://schemas.microsoft.com/office/drawing/2014/chart" uri="{C3380CC4-5D6E-409C-BE32-E72D297353CC}">
              <c16:uniqueId val="{00000001-1BEE-4D9F-BC41-08AEEA5E1BF2}"/>
            </c:ext>
          </c:extLst>
        </c:ser>
        <c:ser>
          <c:idx val="2"/>
          <c:order val="2"/>
          <c:tx>
            <c:v>2012</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Sheet1!$A$35:$A$46</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 </c:v>
                </c:pt>
              </c:strCache>
            </c:strRef>
          </c:cat>
          <c:val>
            <c:numRef>
              <c:f>Sheet1!$D$35:$D$46</c:f>
              <c:numCache>
                <c:formatCode>General</c:formatCode>
                <c:ptCount val="12"/>
                <c:pt idx="0">
                  <c:v>5</c:v>
                </c:pt>
                <c:pt idx="1">
                  <c:v>5</c:v>
                </c:pt>
                <c:pt idx="2">
                  <c:v>6</c:v>
                </c:pt>
                <c:pt idx="3">
                  <c:v>5</c:v>
                </c:pt>
                <c:pt idx="4">
                  <c:v>3</c:v>
                </c:pt>
                <c:pt idx="5">
                  <c:v>2</c:v>
                </c:pt>
                <c:pt idx="6">
                  <c:v>3</c:v>
                </c:pt>
                <c:pt idx="7">
                  <c:v>7</c:v>
                </c:pt>
                <c:pt idx="8">
                  <c:v>6</c:v>
                </c:pt>
                <c:pt idx="9">
                  <c:v>5</c:v>
                </c:pt>
                <c:pt idx="10">
                  <c:v>2</c:v>
                </c:pt>
                <c:pt idx="11">
                  <c:v>4</c:v>
                </c:pt>
              </c:numCache>
            </c:numRef>
          </c:val>
          <c:extLst>
            <c:ext xmlns:c16="http://schemas.microsoft.com/office/drawing/2014/chart" uri="{C3380CC4-5D6E-409C-BE32-E72D297353CC}">
              <c16:uniqueId val="{00000002-1BEE-4D9F-BC41-08AEEA5E1BF2}"/>
            </c:ext>
          </c:extLst>
        </c:ser>
        <c:ser>
          <c:idx val="3"/>
          <c:order val="3"/>
          <c:tx>
            <c:v>2013</c:v>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Sheet1!$A$35:$A$46</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 </c:v>
                </c:pt>
              </c:strCache>
            </c:strRef>
          </c:cat>
          <c:val>
            <c:numRef>
              <c:f>Sheet1!$E$35:$E$46</c:f>
              <c:numCache>
                <c:formatCode>General</c:formatCode>
                <c:ptCount val="12"/>
                <c:pt idx="0">
                  <c:v>2</c:v>
                </c:pt>
                <c:pt idx="1">
                  <c:v>4</c:v>
                </c:pt>
                <c:pt idx="2">
                  <c:v>7</c:v>
                </c:pt>
                <c:pt idx="3">
                  <c:v>4</c:v>
                </c:pt>
                <c:pt idx="4">
                  <c:v>6</c:v>
                </c:pt>
                <c:pt idx="5">
                  <c:v>2</c:v>
                </c:pt>
                <c:pt idx="6">
                  <c:v>7</c:v>
                </c:pt>
                <c:pt idx="7">
                  <c:v>2</c:v>
                </c:pt>
                <c:pt idx="8">
                  <c:v>3</c:v>
                </c:pt>
                <c:pt idx="9">
                  <c:v>3</c:v>
                </c:pt>
                <c:pt idx="10">
                  <c:v>4</c:v>
                </c:pt>
                <c:pt idx="11">
                  <c:v>7</c:v>
                </c:pt>
              </c:numCache>
            </c:numRef>
          </c:val>
          <c:extLst>
            <c:ext xmlns:c16="http://schemas.microsoft.com/office/drawing/2014/chart" uri="{C3380CC4-5D6E-409C-BE32-E72D297353CC}">
              <c16:uniqueId val="{00000003-1BEE-4D9F-BC41-08AEEA5E1BF2}"/>
            </c:ext>
          </c:extLst>
        </c:ser>
        <c:ser>
          <c:idx val="4"/>
          <c:order val="4"/>
          <c:tx>
            <c:v>2014</c:v>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Sheet1!$A$35:$A$46</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 </c:v>
                </c:pt>
              </c:strCache>
            </c:strRef>
          </c:cat>
          <c:val>
            <c:numRef>
              <c:f>Sheet1!$F$35:$F$46</c:f>
              <c:numCache>
                <c:formatCode>General</c:formatCode>
                <c:ptCount val="12"/>
                <c:pt idx="0">
                  <c:v>5</c:v>
                </c:pt>
                <c:pt idx="1">
                  <c:v>3</c:v>
                </c:pt>
                <c:pt idx="2">
                  <c:v>4</c:v>
                </c:pt>
                <c:pt idx="3">
                  <c:v>5</c:v>
                </c:pt>
                <c:pt idx="4">
                  <c:v>5</c:v>
                </c:pt>
                <c:pt idx="5">
                  <c:v>6</c:v>
                </c:pt>
                <c:pt idx="6">
                  <c:v>4</c:v>
                </c:pt>
                <c:pt idx="7">
                  <c:v>7</c:v>
                </c:pt>
                <c:pt idx="8">
                  <c:v>5</c:v>
                </c:pt>
                <c:pt idx="9">
                  <c:v>2</c:v>
                </c:pt>
                <c:pt idx="10">
                  <c:v>5</c:v>
                </c:pt>
                <c:pt idx="11">
                  <c:v>3</c:v>
                </c:pt>
              </c:numCache>
            </c:numRef>
          </c:val>
          <c:extLst>
            <c:ext xmlns:c16="http://schemas.microsoft.com/office/drawing/2014/chart" uri="{C3380CC4-5D6E-409C-BE32-E72D297353CC}">
              <c16:uniqueId val="{00000004-1BEE-4D9F-BC41-08AEEA5E1BF2}"/>
            </c:ext>
          </c:extLst>
        </c:ser>
        <c:dLbls>
          <c:dLblPos val="outEnd"/>
          <c:showLegendKey val="0"/>
          <c:showVal val="1"/>
          <c:showCatName val="0"/>
          <c:showSerName val="0"/>
          <c:showPercent val="0"/>
          <c:showBubbleSize val="0"/>
        </c:dLbls>
        <c:gapWidth val="219"/>
        <c:overlap val="-27"/>
        <c:axId val="87845120"/>
        <c:axId val="87859200"/>
      </c:barChart>
      <c:catAx>
        <c:axId val="87845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859200"/>
        <c:crosses val="autoZero"/>
        <c:auto val="1"/>
        <c:lblAlgn val="ctr"/>
        <c:lblOffset val="100"/>
        <c:noMultiLvlLbl val="0"/>
      </c:catAx>
      <c:valAx>
        <c:axId val="87859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8451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Lackawanna Month of Death</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2010</c:v>
          </c:tx>
          <c:spPr>
            <a:solidFill>
              <a:schemeClr val="accent1"/>
            </a:solidFill>
            <a:ln>
              <a:noFill/>
            </a:ln>
            <a:effectLst/>
          </c:spPr>
          <c:invertIfNegative val="0"/>
          <c:cat>
            <c:strRef>
              <c:f>Sheet1!$A$30:$A$41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 </c:v>
                </c:pt>
              </c:strCache>
            </c:strRef>
          </c:cat>
          <c:val>
            <c:numRef>
              <c:f>Sheet1!$G$30:$G$41</c:f>
              <c:numCache>
                <c:formatCode>General</c:formatCode>
                <c:ptCount val="12"/>
                <c:pt idx="0">
                  <c:v>3</c:v>
                </c:pt>
                <c:pt idx="1">
                  <c:v>4</c:v>
                </c:pt>
                <c:pt idx="2">
                  <c:v>6</c:v>
                </c:pt>
                <c:pt idx="3">
                  <c:v>1</c:v>
                </c:pt>
                <c:pt idx="4">
                  <c:v>5</c:v>
                </c:pt>
                <c:pt idx="5">
                  <c:v>1</c:v>
                </c:pt>
                <c:pt idx="6">
                  <c:v>1</c:v>
                </c:pt>
                <c:pt idx="7">
                  <c:v>2</c:v>
                </c:pt>
                <c:pt idx="8">
                  <c:v>5</c:v>
                </c:pt>
                <c:pt idx="9">
                  <c:v>4</c:v>
                </c:pt>
                <c:pt idx="10">
                  <c:v>1</c:v>
                </c:pt>
                <c:pt idx="11">
                  <c:v>4</c:v>
                </c:pt>
              </c:numCache>
            </c:numRef>
          </c:val>
          <c:extLst>
            <c:ext xmlns:c16="http://schemas.microsoft.com/office/drawing/2014/chart" uri="{C3380CC4-5D6E-409C-BE32-E72D297353CC}">
              <c16:uniqueId val="{00000000-EB59-40FE-B729-F0C1918ADACC}"/>
            </c:ext>
          </c:extLst>
        </c:ser>
        <c:ser>
          <c:idx val="1"/>
          <c:order val="1"/>
          <c:tx>
            <c:v>2011</c:v>
          </c:tx>
          <c:spPr>
            <a:solidFill>
              <a:schemeClr val="accent2"/>
            </a:solidFill>
            <a:ln>
              <a:noFill/>
            </a:ln>
            <a:effectLst/>
          </c:spPr>
          <c:invertIfNegative val="0"/>
          <c:cat>
            <c:strRef>
              <c:f>Sheet1!$A$30:$A$41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 </c:v>
                </c:pt>
              </c:strCache>
            </c:strRef>
          </c:cat>
          <c:val>
            <c:numRef>
              <c:f>Sheet1!$H$30:$H$41</c:f>
              <c:numCache>
                <c:formatCode>General</c:formatCode>
                <c:ptCount val="12"/>
                <c:pt idx="0">
                  <c:v>2</c:v>
                </c:pt>
                <c:pt idx="1">
                  <c:v>1</c:v>
                </c:pt>
                <c:pt idx="2">
                  <c:v>0</c:v>
                </c:pt>
                <c:pt idx="3">
                  <c:v>5</c:v>
                </c:pt>
                <c:pt idx="4">
                  <c:v>1</c:v>
                </c:pt>
                <c:pt idx="5">
                  <c:v>3</c:v>
                </c:pt>
                <c:pt idx="6">
                  <c:v>1</c:v>
                </c:pt>
                <c:pt idx="7">
                  <c:v>6</c:v>
                </c:pt>
                <c:pt idx="8">
                  <c:v>3</c:v>
                </c:pt>
                <c:pt idx="9">
                  <c:v>1</c:v>
                </c:pt>
                <c:pt idx="10">
                  <c:v>2</c:v>
                </c:pt>
                <c:pt idx="11">
                  <c:v>2</c:v>
                </c:pt>
              </c:numCache>
            </c:numRef>
          </c:val>
          <c:extLst>
            <c:ext xmlns:c16="http://schemas.microsoft.com/office/drawing/2014/chart" uri="{C3380CC4-5D6E-409C-BE32-E72D297353CC}">
              <c16:uniqueId val="{00000001-EB59-40FE-B729-F0C1918ADACC}"/>
            </c:ext>
          </c:extLst>
        </c:ser>
        <c:ser>
          <c:idx val="2"/>
          <c:order val="2"/>
          <c:tx>
            <c:v>2012</c:v>
          </c:tx>
          <c:spPr>
            <a:solidFill>
              <a:schemeClr val="accent3"/>
            </a:solidFill>
            <a:ln>
              <a:noFill/>
            </a:ln>
            <a:effectLst/>
          </c:spPr>
          <c:invertIfNegative val="0"/>
          <c:cat>
            <c:strRef>
              <c:f>Sheet1!$A$30:$A$41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 </c:v>
                </c:pt>
              </c:strCache>
            </c:strRef>
          </c:cat>
          <c:val>
            <c:numRef>
              <c:f>Sheet1!$I$30:$I$41</c:f>
              <c:numCache>
                <c:formatCode>General</c:formatCode>
                <c:ptCount val="12"/>
                <c:pt idx="0">
                  <c:v>2</c:v>
                </c:pt>
                <c:pt idx="1">
                  <c:v>2</c:v>
                </c:pt>
                <c:pt idx="2">
                  <c:v>4</c:v>
                </c:pt>
                <c:pt idx="3">
                  <c:v>2</c:v>
                </c:pt>
                <c:pt idx="4">
                  <c:v>4</c:v>
                </c:pt>
                <c:pt idx="5">
                  <c:v>4</c:v>
                </c:pt>
                <c:pt idx="6">
                  <c:v>4</c:v>
                </c:pt>
                <c:pt idx="7">
                  <c:v>3</c:v>
                </c:pt>
                <c:pt idx="8">
                  <c:v>2</c:v>
                </c:pt>
                <c:pt idx="9">
                  <c:v>3</c:v>
                </c:pt>
                <c:pt idx="10">
                  <c:v>4</c:v>
                </c:pt>
                <c:pt idx="11">
                  <c:v>5</c:v>
                </c:pt>
              </c:numCache>
            </c:numRef>
          </c:val>
          <c:extLst>
            <c:ext xmlns:c16="http://schemas.microsoft.com/office/drawing/2014/chart" uri="{C3380CC4-5D6E-409C-BE32-E72D297353CC}">
              <c16:uniqueId val="{00000002-EB59-40FE-B729-F0C1918ADACC}"/>
            </c:ext>
          </c:extLst>
        </c:ser>
        <c:ser>
          <c:idx val="3"/>
          <c:order val="3"/>
          <c:tx>
            <c:v>2013</c:v>
          </c:tx>
          <c:spPr>
            <a:solidFill>
              <a:schemeClr val="accent4"/>
            </a:solidFill>
            <a:ln>
              <a:noFill/>
            </a:ln>
            <a:effectLst/>
          </c:spPr>
          <c:invertIfNegative val="0"/>
          <c:cat>
            <c:strRef>
              <c:f>Sheet1!$A$30:$A$41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 </c:v>
                </c:pt>
              </c:strCache>
            </c:strRef>
          </c:cat>
          <c:val>
            <c:numRef>
              <c:f>Sheet1!$J$30:$J$41</c:f>
              <c:numCache>
                <c:formatCode>General</c:formatCode>
                <c:ptCount val="12"/>
                <c:pt idx="0">
                  <c:v>2</c:v>
                </c:pt>
                <c:pt idx="1">
                  <c:v>1</c:v>
                </c:pt>
                <c:pt idx="2">
                  <c:v>2</c:v>
                </c:pt>
                <c:pt idx="3">
                  <c:v>4</c:v>
                </c:pt>
                <c:pt idx="4">
                  <c:v>2</c:v>
                </c:pt>
                <c:pt idx="5">
                  <c:v>3</c:v>
                </c:pt>
                <c:pt idx="6">
                  <c:v>10</c:v>
                </c:pt>
                <c:pt idx="7">
                  <c:v>1</c:v>
                </c:pt>
                <c:pt idx="8">
                  <c:v>2</c:v>
                </c:pt>
                <c:pt idx="9">
                  <c:v>4</c:v>
                </c:pt>
                <c:pt idx="10">
                  <c:v>2</c:v>
                </c:pt>
                <c:pt idx="11">
                  <c:v>1</c:v>
                </c:pt>
              </c:numCache>
            </c:numRef>
          </c:val>
          <c:extLst>
            <c:ext xmlns:c16="http://schemas.microsoft.com/office/drawing/2014/chart" uri="{C3380CC4-5D6E-409C-BE32-E72D297353CC}">
              <c16:uniqueId val="{00000003-EB59-40FE-B729-F0C1918ADACC}"/>
            </c:ext>
          </c:extLst>
        </c:ser>
        <c:ser>
          <c:idx val="4"/>
          <c:order val="4"/>
          <c:tx>
            <c:v>2014</c:v>
          </c:tx>
          <c:spPr>
            <a:solidFill>
              <a:schemeClr val="accent5"/>
            </a:solidFill>
            <a:ln>
              <a:noFill/>
            </a:ln>
            <a:effectLst/>
          </c:spPr>
          <c:invertIfNegative val="0"/>
          <c:cat>
            <c:strRef>
              <c:f>Sheet1!$A$30:$A$41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 </c:v>
                </c:pt>
              </c:strCache>
            </c:strRef>
          </c:cat>
          <c:val>
            <c:numRef>
              <c:f>Sheet1!$K$30:$K$41</c:f>
              <c:numCache>
                <c:formatCode>General</c:formatCode>
                <c:ptCount val="12"/>
                <c:pt idx="0">
                  <c:v>4</c:v>
                </c:pt>
                <c:pt idx="1">
                  <c:v>2</c:v>
                </c:pt>
                <c:pt idx="2">
                  <c:v>5</c:v>
                </c:pt>
                <c:pt idx="3">
                  <c:v>3</c:v>
                </c:pt>
                <c:pt idx="4">
                  <c:v>1</c:v>
                </c:pt>
                <c:pt idx="5">
                  <c:v>3</c:v>
                </c:pt>
                <c:pt idx="6">
                  <c:v>3</c:v>
                </c:pt>
                <c:pt idx="7">
                  <c:v>4</c:v>
                </c:pt>
                <c:pt idx="8">
                  <c:v>2</c:v>
                </c:pt>
                <c:pt idx="9">
                  <c:v>5</c:v>
                </c:pt>
                <c:pt idx="10">
                  <c:v>1</c:v>
                </c:pt>
                <c:pt idx="11">
                  <c:v>2</c:v>
                </c:pt>
              </c:numCache>
            </c:numRef>
          </c:val>
          <c:extLst>
            <c:ext xmlns:c16="http://schemas.microsoft.com/office/drawing/2014/chart" uri="{C3380CC4-5D6E-409C-BE32-E72D297353CC}">
              <c16:uniqueId val="{00000004-EB59-40FE-B729-F0C1918ADACC}"/>
            </c:ext>
          </c:extLst>
        </c:ser>
        <c:ser>
          <c:idx val="5"/>
          <c:order val="5"/>
          <c:tx>
            <c:v>2015</c:v>
          </c:tx>
          <c:spPr>
            <a:solidFill>
              <a:schemeClr val="accent6"/>
            </a:solidFill>
            <a:ln>
              <a:noFill/>
            </a:ln>
            <a:effectLst/>
          </c:spPr>
          <c:invertIfNegative val="0"/>
          <c:cat>
            <c:strRef>
              <c:f>Sheet1!$A$30:$A$41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 </c:v>
                </c:pt>
              </c:strCache>
            </c:strRef>
          </c:cat>
          <c:val>
            <c:numRef>
              <c:f>Sheet1!$L$30:$L$41</c:f>
              <c:numCache>
                <c:formatCode>General</c:formatCode>
                <c:ptCount val="12"/>
                <c:pt idx="0">
                  <c:v>2</c:v>
                </c:pt>
                <c:pt idx="1">
                  <c:v>4</c:v>
                </c:pt>
                <c:pt idx="2">
                  <c:v>1</c:v>
                </c:pt>
                <c:pt idx="3">
                  <c:v>4</c:v>
                </c:pt>
                <c:pt idx="4">
                  <c:v>5</c:v>
                </c:pt>
                <c:pt idx="5">
                  <c:v>3</c:v>
                </c:pt>
                <c:pt idx="6">
                  <c:v>4</c:v>
                </c:pt>
                <c:pt idx="7">
                  <c:v>6</c:v>
                </c:pt>
                <c:pt idx="8">
                  <c:v>5</c:v>
                </c:pt>
                <c:pt idx="9">
                  <c:v>1</c:v>
                </c:pt>
                <c:pt idx="10">
                  <c:v>3</c:v>
                </c:pt>
                <c:pt idx="11">
                  <c:v>3</c:v>
                </c:pt>
              </c:numCache>
            </c:numRef>
          </c:val>
          <c:extLst>
            <c:ext xmlns:c16="http://schemas.microsoft.com/office/drawing/2014/chart" uri="{C3380CC4-5D6E-409C-BE32-E72D297353CC}">
              <c16:uniqueId val="{00000005-EB59-40FE-B729-F0C1918ADACC}"/>
            </c:ext>
          </c:extLst>
        </c:ser>
        <c:dLbls>
          <c:showLegendKey val="0"/>
          <c:showVal val="0"/>
          <c:showCatName val="0"/>
          <c:showSerName val="0"/>
          <c:showPercent val="0"/>
          <c:showBubbleSize val="0"/>
        </c:dLbls>
        <c:gapWidth val="219"/>
        <c:overlap val="-27"/>
        <c:axId val="87418752"/>
        <c:axId val="87420288"/>
      </c:barChart>
      <c:catAx>
        <c:axId val="8741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420288"/>
        <c:crosses val="autoZero"/>
        <c:auto val="1"/>
        <c:lblAlgn val="ctr"/>
        <c:lblOffset val="100"/>
        <c:noMultiLvlLbl val="0"/>
      </c:catAx>
      <c:valAx>
        <c:axId val="87420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418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Luzerne Means</a:t>
            </a:r>
          </a:p>
          <a:p>
            <a:pPr>
              <a:defRPr/>
            </a:pP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2010</c:v>
          </c:tx>
          <c:spPr>
            <a:solidFill>
              <a:schemeClr val="accent1"/>
            </a:solidFill>
            <a:ln>
              <a:noFill/>
            </a:ln>
            <a:effectLst/>
          </c:spPr>
          <c:invertIfNegative val="0"/>
          <c:cat>
            <c:strRef>
              <c:f>Sheet1!$A$18:$A$31</c:f>
              <c:strCache>
                <c:ptCount val="14"/>
                <c:pt idx="0">
                  <c:v>GSW</c:v>
                </c:pt>
                <c:pt idx="1">
                  <c:v>hanging</c:v>
                </c:pt>
                <c:pt idx="2">
                  <c:v>OD</c:v>
                </c:pt>
                <c:pt idx="3">
                  <c:v>Carbon monoxide</c:v>
                </c:pt>
                <c:pt idx="4">
                  <c:v>Asphyxiation</c:v>
                </c:pt>
                <c:pt idx="5">
                  <c:v>self-immolation (fire)</c:v>
                </c:pt>
                <c:pt idx="6">
                  <c:v>drown</c:v>
                </c:pt>
                <c:pt idx="7">
                  <c:v>stabbing</c:v>
                </c:pt>
                <c:pt idx="8">
                  <c:v>jump</c:v>
                </c:pt>
                <c:pt idx="9">
                  <c:v>CO2 poisoning</c:v>
                </c:pt>
                <c:pt idx="10">
                  <c:v>MVA</c:v>
                </c:pt>
                <c:pt idx="11">
                  <c:v>exanguination</c:v>
                </c:pt>
                <c:pt idx="12">
                  <c:v>suffication</c:v>
                </c:pt>
                <c:pt idx="13">
                  <c:v>other</c:v>
                </c:pt>
              </c:strCache>
            </c:strRef>
          </c:cat>
          <c:val>
            <c:numRef>
              <c:f>Sheet1!$B$18:$B$31</c:f>
              <c:numCache>
                <c:formatCode>General</c:formatCode>
                <c:ptCount val="14"/>
                <c:pt idx="0">
                  <c:v>24</c:v>
                </c:pt>
                <c:pt idx="1">
                  <c:v>12</c:v>
                </c:pt>
                <c:pt idx="2">
                  <c:v>3</c:v>
                </c:pt>
                <c:pt idx="3">
                  <c:v>1</c:v>
                </c:pt>
                <c:pt idx="4">
                  <c:v>0</c:v>
                </c:pt>
                <c:pt idx="5">
                  <c:v>0</c:v>
                </c:pt>
                <c:pt idx="6">
                  <c:v>2</c:v>
                </c:pt>
                <c:pt idx="7">
                  <c:v>2</c:v>
                </c:pt>
                <c:pt idx="8">
                  <c:v>1</c:v>
                </c:pt>
                <c:pt idx="9">
                  <c:v>0</c:v>
                </c:pt>
                <c:pt idx="10">
                  <c:v>0</c:v>
                </c:pt>
                <c:pt idx="11">
                  <c:v>1</c:v>
                </c:pt>
                <c:pt idx="12">
                  <c:v>0</c:v>
                </c:pt>
                <c:pt idx="13">
                  <c:v>2</c:v>
                </c:pt>
              </c:numCache>
            </c:numRef>
          </c:val>
          <c:extLst>
            <c:ext xmlns:c16="http://schemas.microsoft.com/office/drawing/2014/chart" uri="{C3380CC4-5D6E-409C-BE32-E72D297353CC}">
              <c16:uniqueId val="{00000000-3828-4B63-AEFA-D83F7620C6A1}"/>
            </c:ext>
          </c:extLst>
        </c:ser>
        <c:ser>
          <c:idx val="1"/>
          <c:order val="1"/>
          <c:tx>
            <c:v>2011</c:v>
          </c:tx>
          <c:spPr>
            <a:solidFill>
              <a:schemeClr val="accent2"/>
            </a:solidFill>
            <a:ln>
              <a:noFill/>
            </a:ln>
            <a:effectLst/>
          </c:spPr>
          <c:invertIfNegative val="0"/>
          <c:cat>
            <c:strRef>
              <c:f>Sheet1!$A$18:$A$31</c:f>
              <c:strCache>
                <c:ptCount val="14"/>
                <c:pt idx="0">
                  <c:v>GSW</c:v>
                </c:pt>
                <c:pt idx="1">
                  <c:v>hanging</c:v>
                </c:pt>
                <c:pt idx="2">
                  <c:v>OD</c:v>
                </c:pt>
                <c:pt idx="3">
                  <c:v>Carbon monoxide</c:v>
                </c:pt>
                <c:pt idx="4">
                  <c:v>Asphyxiation</c:v>
                </c:pt>
                <c:pt idx="5">
                  <c:v>self-immolation (fire)</c:v>
                </c:pt>
                <c:pt idx="6">
                  <c:v>drown</c:v>
                </c:pt>
                <c:pt idx="7">
                  <c:v>stabbing</c:v>
                </c:pt>
                <c:pt idx="8">
                  <c:v>jump</c:v>
                </c:pt>
                <c:pt idx="9">
                  <c:v>CO2 poisoning</c:v>
                </c:pt>
                <c:pt idx="10">
                  <c:v>MVA</c:v>
                </c:pt>
                <c:pt idx="11">
                  <c:v>exanguination</c:v>
                </c:pt>
                <c:pt idx="12">
                  <c:v>suffication</c:v>
                </c:pt>
                <c:pt idx="13">
                  <c:v>other</c:v>
                </c:pt>
              </c:strCache>
            </c:strRef>
          </c:cat>
          <c:val>
            <c:numRef>
              <c:f>Sheet1!$C$18:$C$31</c:f>
              <c:numCache>
                <c:formatCode>General</c:formatCode>
                <c:ptCount val="14"/>
                <c:pt idx="0">
                  <c:v>34</c:v>
                </c:pt>
                <c:pt idx="1">
                  <c:v>14</c:v>
                </c:pt>
                <c:pt idx="2">
                  <c:v>2</c:v>
                </c:pt>
                <c:pt idx="3">
                  <c:v>1</c:v>
                </c:pt>
                <c:pt idx="4">
                  <c:v>0</c:v>
                </c:pt>
                <c:pt idx="5">
                  <c:v>0</c:v>
                </c:pt>
                <c:pt idx="6">
                  <c:v>0</c:v>
                </c:pt>
                <c:pt idx="7">
                  <c:v>2</c:v>
                </c:pt>
                <c:pt idx="8">
                  <c:v>0</c:v>
                </c:pt>
                <c:pt idx="9">
                  <c:v>0</c:v>
                </c:pt>
                <c:pt idx="10">
                  <c:v>3</c:v>
                </c:pt>
                <c:pt idx="11">
                  <c:v>0</c:v>
                </c:pt>
                <c:pt idx="12">
                  <c:v>0</c:v>
                </c:pt>
                <c:pt idx="13">
                  <c:v>0</c:v>
                </c:pt>
              </c:numCache>
            </c:numRef>
          </c:val>
          <c:extLst>
            <c:ext xmlns:c16="http://schemas.microsoft.com/office/drawing/2014/chart" uri="{C3380CC4-5D6E-409C-BE32-E72D297353CC}">
              <c16:uniqueId val="{00000001-3828-4B63-AEFA-D83F7620C6A1}"/>
            </c:ext>
          </c:extLst>
        </c:ser>
        <c:ser>
          <c:idx val="2"/>
          <c:order val="2"/>
          <c:tx>
            <c:v>2012</c:v>
          </c:tx>
          <c:spPr>
            <a:solidFill>
              <a:schemeClr val="accent3"/>
            </a:solidFill>
            <a:ln>
              <a:noFill/>
            </a:ln>
            <a:effectLst/>
          </c:spPr>
          <c:invertIfNegative val="0"/>
          <c:cat>
            <c:strRef>
              <c:f>Sheet1!$A$18:$A$31</c:f>
              <c:strCache>
                <c:ptCount val="14"/>
                <c:pt idx="0">
                  <c:v>GSW</c:v>
                </c:pt>
                <c:pt idx="1">
                  <c:v>hanging</c:v>
                </c:pt>
                <c:pt idx="2">
                  <c:v>OD</c:v>
                </c:pt>
                <c:pt idx="3">
                  <c:v>Carbon monoxide</c:v>
                </c:pt>
                <c:pt idx="4">
                  <c:v>Asphyxiation</c:v>
                </c:pt>
                <c:pt idx="5">
                  <c:v>self-immolation (fire)</c:v>
                </c:pt>
                <c:pt idx="6">
                  <c:v>drown</c:v>
                </c:pt>
                <c:pt idx="7">
                  <c:v>stabbing</c:v>
                </c:pt>
                <c:pt idx="8">
                  <c:v>jump</c:v>
                </c:pt>
                <c:pt idx="9">
                  <c:v>CO2 poisoning</c:v>
                </c:pt>
                <c:pt idx="10">
                  <c:v>MVA</c:v>
                </c:pt>
                <c:pt idx="11">
                  <c:v>exanguination</c:v>
                </c:pt>
                <c:pt idx="12">
                  <c:v>suffication</c:v>
                </c:pt>
                <c:pt idx="13">
                  <c:v>other</c:v>
                </c:pt>
              </c:strCache>
            </c:strRef>
          </c:cat>
          <c:val>
            <c:numRef>
              <c:f>Sheet1!$D$18:$D$31</c:f>
              <c:numCache>
                <c:formatCode>General</c:formatCode>
                <c:ptCount val="14"/>
                <c:pt idx="0">
                  <c:v>30</c:v>
                </c:pt>
                <c:pt idx="1">
                  <c:v>16</c:v>
                </c:pt>
                <c:pt idx="2">
                  <c:v>1</c:v>
                </c:pt>
                <c:pt idx="3">
                  <c:v>1</c:v>
                </c:pt>
                <c:pt idx="4">
                  <c:v>1</c:v>
                </c:pt>
                <c:pt idx="5">
                  <c:v>0</c:v>
                </c:pt>
                <c:pt idx="6">
                  <c:v>1</c:v>
                </c:pt>
                <c:pt idx="7">
                  <c:v>0</c:v>
                </c:pt>
                <c:pt idx="8">
                  <c:v>1</c:v>
                </c:pt>
                <c:pt idx="9">
                  <c:v>0</c:v>
                </c:pt>
                <c:pt idx="10">
                  <c:v>1</c:v>
                </c:pt>
                <c:pt idx="11">
                  <c:v>0</c:v>
                </c:pt>
                <c:pt idx="12">
                  <c:v>1</c:v>
                </c:pt>
                <c:pt idx="13">
                  <c:v>0</c:v>
                </c:pt>
              </c:numCache>
            </c:numRef>
          </c:val>
          <c:extLst>
            <c:ext xmlns:c16="http://schemas.microsoft.com/office/drawing/2014/chart" uri="{C3380CC4-5D6E-409C-BE32-E72D297353CC}">
              <c16:uniqueId val="{00000002-3828-4B63-AEFA-D83F7620C6A1}"/>
            </c:ext>
          </c:extLst>
        </c:ser>
        <c:ser>
          <c:idx val="3"/>
          <c:order val="3"/>
          <c:tx>
            <c:v>2013</c:v>
          </c:tx>
          <c:spPr>
            <a:solidFill>
              <a:schemeClr val="accent4"/>
            </a:solidFill>
            <a:ln>
              <a:noFill/>
            </a:ln>
            <a:effectLst/>
          </c:spPr>
          <c:invertIfNegative val="0"/>
          <c:cat>
            <c:strRef>
              <c:f>Sheet1!$A$18:$A$31</c:f>
              <c:strCache>
                <c:ptCount val="14"/>
                <c:pt idx="0">
                  <c:v>GSW</c:v>
                </c:pt>
                <c:pt idx="1">
                  <c:v>hanging</c:v>
                </c:pt>
                <c:pt idx="2">
                  <c:v>OD</c:v>
                </c:pt>
                <c:pt idx="3">
                  <c:v>Carbon monoxide</c:v>
                </c:pt>
                <c:pt idx="4">
                  <c:v>Asphyxiation</c:v>
                </c:pt>
                <c:pt idx="5">
                  <c:v>self-immolation (fire)</c:v>
                </c:pt>
                <c:pt idx="6">
                  <c:v>drown</c:v>
                </c:pt>
                <c:pt idx="7">
                  <c:v>stabbing</c:v>
                </c:pt>
                <c:pt idx="8">
                  <c:v>jump</c:v>
                </c:pt>
                <c:pt idx="9">
                  <c:v>CO2 poisoning</c:v>
                </c:pt>
                <c:pt idx="10">
                  <c:v>MVA</c:v>
                </c:pt>
                <c:pt idx="11">
                  <c:v>exanguination</c:v>
                </c:pt>
                <c:pt idx="12">
                  <c:v>suffication</c:v>
                </c:pt>
                <c:pt idx="13">
                  <c:v>other</c:v>
                </c:pt>
              </c:strCache>
            </c:strRef>
          </c:cat>
          <c:val>
            <c:numRef>
              <c:f>Sheet1!$E$18:$E$31</c:f>
              <c:numCache>
                <c:formatCode>General</c:formatCode>
                <c:ptCount val="14"/>
                <c:pt idx="0">
                  <c:v>32</c:v>
                </c:pt>
                <c:pt idx="1">
                  <c:v>12</c:v>
                </c:pt>
                <c:pt idx="2">
                  <c:v>4</c:v>
                </c:pt>
                <c:pt idx="3">
                  <c:v>1</c:v>
                </c:pt>
                <c:pt idx="4">
                  <c:v>0</c:v>
                </c:pt>
                <c:pt idx="5">
                  <c:v>0</c:v>
                </c:pt>
                <c:pt idx="6">
                  <c:v>0</c:v>
                </c:pt>
                <c:pt idx="7">
                  <c:v>0</c:v>
                </c:pt>
                <c:pt idx="8">
                  <c:v>2</c:v>
                </c:pt>
                <c:pt idx="9">
                  <c:v>0</c:v>
                </c:pt>
                <c:pt idx="10">
                  <c:v>0</c:v>
                </c:pt>
                <c:pt idx="11">
                  <c:v>0</c:v>
                </c:pt>
                <c:pt idx="12">
                  <c:v>0</c:v>
                </c:pt>
                <c:pt idx="13">
                  <c:v>0</c:v>
                </c:pt>
              </c:numCache>
            </c:numRef>
          </c:val>
          <c:extLst>
            <c:ext xmlns:c16="http://schemas.microsoft.com/office/drawing/2014/chart" uri="{C3380CC4-5D6E-409C-BE32-E72D297353CC}">
              <c16:uniqueId val="{00000003-3828-4B63-AEFA-D83F7620C6A1}"/>
            </c:ext>
          </c:extLst>
        </c:ser>
        <c:ser>
          <c:idx val="4"/>
          <c:order val="4"/>
          <c:tx>
            <c:v>2014</c:v>
          </c:tx>
          <c:spPr>
            <a:solidFill>
              <a:schemeClr val="accent5"/>
            </a:solidFill>
            <a:ln>
              <a:noFill/>
            </a:ln>
            <a:effectLst/>
          </c:spPr>
          <c:invertIfNegative val="0"/>
          <c:cat>
            <c:strRef>
              <c:f>Sheet1!$A$18:$A$31</c:f>
              <c:strCache>
                <c:ptCount val="14"/>
                <c:pt idx="0">
                  <c:v>GSW</c:v>
                </c:pt>
                <c:pt idx="1">
                  <c:v>hanging</c:v>
                </c:pt>
                <c:pt idx="2">
                  <c:v>OD</c:v>
                </c:pt>
                <c:pt idx="3">
                  <c:v>Carbon monoxide</c:v>
                </c:pt>
                <c:pt idx="4">
                  <c:v>Asphyxiation</c:v>
                </c:pt>
                <c:pt idx="5">
                  <c:v>self-immolation (fire)</c:v>
                </c:pt>
                <c:pt idx="6">
                  <c:v>drown</c:v>
                </c:pt>
                <c:pt idx="7">
                  <c:v>stabbing</c:v>
                </c:pt>
                <c:pt idx="8">
                  <c:v>jump</c:v>
                </c:pt>
                <c:pt idx="9">
                  <c:v>CO2 poisoning</c:v>
                </c:pt>
                <c:pt idx="10">
                  <c:v>MVA</c:v>
                </c:pt>
                <c:pt idx="11">
                  <c:v>exanguination</c:v>
                </c:pt>
                <c:pt idx="12">
                  <c:v>suffication</c:v>
                </c:pt>
                <c:pt idx="13">
                  <c:v>other</c:v>
                </c:pt>
              </c:strCache>
            </c:strRef>
          </c:cat>
          <c:val>
            <c:numRef>
              <c:f>Sheet1!$F$18:$F$31</c:f>
              <c:numCache>
                <c:formatCode>General</c:formatCode>
                <c:ptCount val="14"/>
                <c:pt idx="0">
                  <c:v>32</c:v>
                </c:pt>
                <c:pt idx="1">
                  <c:v>14</c:v>
                </c:pt>
                <c:pt idx="2">
                  <c:v>4</c:v>
                </c:pt>
                <c:pt idx="3">
                  <c:v>2</c:v>
                </c:pt>
                <c:pt idx="4">
                  <c:v>0</c:v>
                </c:pt>
                <c:pt idx="5">
                  <c:v>0</c:v>
                </c:pt>
                <c:pt idx="6">
                  <c:v>1</c:v>
                </c:pt>
                <c:pt idx="7">
                  <c:v>0</c:v>
                </c:pt>
                <c:pt idx="8">
                  <c:v>1</c:v>
                </c:pt>
                <c:pt idx="9">
                  <c:v>0</c:v>
                </c:pt>
                <c:pt idx="10">
                  <c:v>0</c:v>
                </c:pt>
                <c:pt idx="11">
                  <c:v>1</c:v>
                </c:pt>
                <c:pt idx="12">
                  <c:v>0</c:v>
                </c:pt>
                <c:pt idx="13">
                  <c:v>0</c:v>
                </c:pt>
              </c:numCache>
            </c:numRef>
          </c:val>
          <c:extLst>
            <c:ext xmlns:c16="http://schemas.microsoft.com/office/drawing/2014/chart" uri="{C3380CC4-5D6E-409C-BE32-E72D297353CC}">
              <c16:uniqueId val="{00000004-3828-4B63-AEFA-D83F7620C6A1}"/>
            </c:ext>
          </c:extLst>
        </c:ser>
        <c:dLbls>
          <c:showLegendKey val="0"/>
          <c:showVal val="0"/>
          <c:showCatName val="0"/>
          <c:showSerName val="0"/>
          <c:showPercent val="0"/>
          <c:showBubbleSize val="0"/>
        </c:dLbls>
        <c:gapWidth val="219"/>
        <c:overlap val="-27"/>
        <c:axId val="87920000"/>
        <c:axId val="87929984"/>
      </c:barChart>
      <c:catAx>
        <c:axId val="8792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929984"/>
        <c:crosses val="autoZero"/>
        <c:auto val="1"/>
        <c:lblAlgn val="ctr"/>
        <c:lblOffset val="100"/>
        <c:noMultiLvlLbl val="0"/>
      </c:catAx>
      <c:valAx>
        <c:axId val="87929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9200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Means Lackawanna</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2010</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Sheet1!$A$16:$A$27</c:f>
              <c:strCache>
                <c:ptCount val="12"/>
                <c:pt idx="0">
                  <c:v>GSW</c:v>
                </c:pt>
                <c:pt idx="1">
                  <c:v>hanging</c:v>
                </c:pt>
                <c:pt idx="2">
                  <c:v>OD</c:v>
                </c:pt>
                <c:pt idx="3">
                  <c:v>Carbon monoxide</c:v>
                </c:pt>
                <c:pt idx="4">
                  <c:v>Asphyxiation</c:v>
                </c:pt>
                <c:pt idx="5">
                  <c:v>self-immolation (fire)</c:v>
                </c:pt>
                <c:pt idx="6">
                  <c:v>drown</c:v>
                </c:pt>
                <c:pt idx="7">
                  <c:v>stabbing</c:v>
                </c:pt>
                <c:pt idx="8">
                  <c:v>jump</c:v>
                </c:pt>
                <c:pt idx="9">
                  <c:v>CO2 poisoning</c:v>
                </c:pt>
                <c:pt idx="10">
                  <c:v>exanguination</c:v>
                </c:pt>
                <c:pt idx="11">
                  <c:v>other</c:v>
                </c:pt>
              </c:strCache>
            </c:strRef>
          </c:cat>
          <c:val>
            <c:numRef>
              <c:f>Sheet1!$G$16:$G$27</c:f>
              <c:numCache>
                <c:formatCode>General</c:formatCode>
                <c:ptCount val="12"/>
                <c:pt idx="0">
                  <c:v>17</c:v>
                </c:pt>
                <c:pt idx="1">
                  <c:v>10</c:v>
                </c:pt>
                <c:pt idx="2">
                  <c:v>3</c:v>
                </c:pt>
                <c:pt idx="3">
                  <c:v>3</c:v>
                </c:pt>
                <c:pt idx="4">
                  <c:v>2</c:v>
                </c:pt>
                <c:pt idx="5">
                  <c:v>0</c:v>
                </c:pt>
                <c:pt idx="6">
                  <c:v>0</c:v>
                </c:pt>
                <c:pt idx="7">
                  <c:v>0</c:v>
                </c:pt>
                <c:pt idx="8">
                  <c:v>2</c:v>
                </c:pt>
                <c:pt idx="9">
                  <c:v>0</c:v>
                </c:pt>
                <c:pt idx="10">
                  <c:v>0</c:v>
                </c:pt>
                <c:pt idx="11">
                  <c:v>0</c:v>
                </c:pt>
              </c:numCache>
            </c:numRef>
          </c:val>
          <c:extLst>
            <c:ext xmlns:c16="http://schemas.microsoft.com/office/drawing/2014/chart" uri="{C3380CC4-5D6E-409C-BE32-E72D297353CC}">
              <c16:uniqueId val="{00000000-A212-4875-975C-83DC03931E94}"/>
            </c:ext>
          </c:extLst>
        </c:ser>
        <c:ser>
          <c:idx val="1"/>
          <c:order val="1"/>
          <c:tx>
            <c:v>2011</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Sheet1!$A$16:$A$27</c:f>
              <c:strCache>
                <c:ptCount val="12"/>
                <c:pt idx="0">
                  <c:v>GSW</c:v>
                </c:pt>
                <c:pt idx="1">
                  <c:v>hanging</c:v>
                </c:pt>
                <c:pt idx="2">
                  <c:v>OD</c:v>
                </c:pt>
                <c:pt idx="3">
                  <c:v>Carbon monoxide</c:v>
                </c:pt>
                <c:pt idx="4">
                  <c:v>Asphyxiation</c:v>
                </c:pt>
                <c:pt idx="5">
                  <c:v>self-immolation (fire)</c:v>
                </c:pt>
                <c:pt idx="6">
                  <c:v>drown</c:v>
                </c:pt>
                <c:pt idx="7">
                  <c:v>stabbing</c:v>
                </c:pt>
                <c:pt idx="8">
                  <c:v>jump</c:v>
                </c:pt>
                <c:pt idx="9">
                  <c:v>CO2 poisoning</c:v>
                </c:pt>
                <c:pt idx="10">
                  <c:v>exanguination</c:v>
                </c:pt>
                <c:pt idx="11">
                  <c:v>other</c:v>
                </c:pt>
              </c:strCache>
            </c:strRef>
          </c:cat>
          <c:val>
            <c:numRef>
              <c:f>Sheet1!$H$16:$H$27</c:f>
              <c:numCache>
                <c:formatCode>General</c:formatCode>
                <c:ptCount val="12"/>
                <c:pt idx="0">
                  <c:v>14</c:v>
                </c:pt>
                <c:pt idx="1">
                  <c:v>1</c:v>
                </c:pt>
                <c:pt idx="2">
                  <c:v>0</c:v>
                </c:pt>
                <c:pt idx="3">
                  <c:v>1</c:v>
                </c:pt>
                <c:pt idx="4">
                  <c:v>8</c:v>
                </c:pt>
                <c:pt idx="5">
                  <c:v>0</c:v>
                </c:pt>
                <c:pt idx="6">
                  <c:v>0</c:v>
                </c:pt>
                <c:pt idx="7">
                  <c:v>0</c:v>
                </c:pt>
                <c:pt idx="8">
                  <c:v>0</c:v>
                </c:pt>
                <c:pt idx="9">
                  <c:v>2</c:v>
                </c:pt>
                <c:pt idx="10">
                  <c:v>0</c:v>
                </c:pt>
                <c:pt idx="11">
                  <c:v>1</c:v>
                </c:pt>
              </c:numCache>
            </c:numRef>
          </c:val>
          <c:extLst>
            <c:ext xmlns:c16="http://schemas.microsoft.com/office/drawing/2014/chart" uri="{C3380CC4-5D6E-409C-BE32-E72D297353CC}">
              <c16:uniqueId val="{00000001-A212-4875-975C-83DC03931E94}"/>
            </c:ext>
          </c:extLst>
        </c:ser>
        <c:ser>
          <c:idx val="2"/>
          <c:order val="2"/>
          <c:tx>
            <c:v>2012</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Sheet1!$A$16:$A$27</c:f>
              <c:strCache>
                <c:ptCount val="12"/>
                <c:pt idx="0">
                  <c:v>GSW</c:v>
                </c:pt>
                <c:pt idx="1">
                  <c:v>hanging</c:v>
                </c:pt>
                <c:pt idx="2">
                  <c:v>OD</c:v>
                </c:pt>
                <c:pt idx="3">
                  <c:v>Carbon monoxide</c:v>
                </c:pt>
                <c:pt idx="4">
                  <c:v>Asphyxiation</c:v>
                </c:pt>
                <c:pt idx="5">
                  <c:v>self-immolation (fire)</c:v>
                </c:pt>
                <c:pt idx="6">
                  <c:v>drown</c:v>
                </c:pt>
                <c:pt idx="7">
                  <c:v>stabbing</c:v>
                </c:pt>
                <c:pt idx="8">
                  <c:v>jump</c:v>
                </c:pt>
                <c:pt idx="9">
                  <c:v>CO2 poisoning</c:v>
                </c:pt>
                <c:pt idx="10">
                  <c:v>exanguination</c:v>
                </c:pt>
                <c:pt idx="11">
                  <c:v>other</c:v>
                </c:pt>
              </c:strCache>
            </c:strRef>
          </c:cat>
          <c:val>
            <c:numRef>
              <c:f>Sheet1!$I$16:$I$27</c:f>
              <c:numCache>
                <c:formatCode>General</c:formatCode>
                <c:ptCount val="12"/>
                <c:pt idx="0">
                  <c:v>22</c:v>
                </c:pt>
                <c:pt idx="1">
                  <c:v>6</c:v>
                </c:pt>
                <c:pt idx="2">
                  <c:v>8</c:v>
                </c:pt>
                <c:pt idx="3">
                  <c:v>0</c:v>
                </c:pt>
                <c:pt idx="4">
                  <c:v>3</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2-A212-4875-975C-83DC03931E94}"/>
            </c:ext>
          </c:extLst>
        </c:ser>
        <c:ser>
          <c:idx val="3"/>
          <c:order val="3"/>
          <c:tx>
            <c:v>2013</c:v>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Sheet1!$A$16:$A$27</c:f>
              <c:strCache>
                <c:ptCount val="12"/>
                <c:pt idx="0">
                  <c:v>GSW</c:v>
                </c:pt>
                <c:pt idx="1">
                  <c:v>hanging</c:v>
                </c:pt>
                <c:pt idx="2">
                  <c:v>OD</c:v>
                </c:pt>
                <c:pt idx="3">
                  <c:v>Carbon monoxide</c:v>
                </c:pt>
                <c:pt idx="4">
                  <c:v>Asphyxiation</c:v>
                </c:pt>
                <c:pt idx="5">
                  <c:v>self-immolation (fire)</c:v>
                </c:pt>
                <c:pt idx="6">
                  <c:v>drown</c:v>
                </c:pt>
                <c:pt idx="7">
                  <c:v>stabbing</c:v>
                </c:pt>
                <c:pt idx="8">
                  <c:v>jump</c:v>
                </c:pt>
                <c:pt idx="9">
                  <c:v>CO2 poisoning</c:v>
                </c:pt>
                <c:pt idx="10">
                  <c:v>exanguination</c:v>
                </c:pt>
                <c:pt idx="11">
                  <c:v>other</c:v>
                </c:pt>
              </c:strCache>
            </c:strRef>
          </c:cat>
          <c:val>
            <c:numRef>
              <c:f>Sheet1!$J$16:$J$27</c:f>
              <c:numCache>
                <c:formatCode>General</c:formatCode>
                <c:ptCount val="12"/>
                <c:pt idx="0">
                  <c:v>19</c:v>
                </c:pt>
                <c:pt idx="1">
                  <c:v>5</c:v>
                </c:pt>
                <c:pt idx="2">
                  <c:v>7</c:v>
                </c:pt>
                <c:pt idx="3">
                  <c:v>0</c:v>
                </c:pt>
                <c:pt idx="4">
                  <c:v>1</c:v>
                </c:pt>
                <c:pt idx="5">
                  <c:v>0</c:v>
                </c:pt>
                <c:pt idx="6">
                  <c:v>0</c:v>
                </c:pt>
                <c:pt idx="7">
                  <c:v>2</c:v>
                </c:pt>
                <c:pt idx="8">
                  <c:v>0</c:v>
                </c:pt>
                <c:pt idx="9">
                  <c:v>0</c:v>
                </c:pt>
                <c:pt idx="10">
                  <c:v>0</c:v>
                </c:pt>
                <c:pt idx="11">
                  <c:v>0</c:v>
                </c:pt>
              </c:numCache>
            </c:numRef>
          </c:val>
          <c:extLst>
            <c:ext xmlns:c16="http://schemas.microsoft.com/office/drawing/2014/chart" uri="{C3380CC4-5D6E-409C-BE32-E72D297353CC}">
              <c16:uniqueId val="{00000003-A212-4875-975C-83DC03931E94}"/>
            </c:ext>
          </c:extLst>
        </c:ser>
        <c:ser>
          <c:idx val="4"/>
          <c:order val="4"/>
          <c:tx>
            <c:v>2014</c:v>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Sheet1!$A$16:$A$27</c:f>
              <c:strCache>
                <c:ptCount val="12"/>
                <c:pt idx="0">
                  <c:v>GSW</c:v>
                </c:pt>
                <c:pt idx="1">
                  <c:v>hanging</c:v>
                </c:pt>
                <c:pt idx="2">
                  <c:v>OD</c:v>
                </c:pt>
                <c:pt idx="3">
                  <c:v>Carbon monoxide</c:v>
                </c:pt>
                <c:pt idx="4">
                  <c:v>Asphyxiation</c:v>
                </c:pt>
                <c:pt idx="5">
                  <c:v>self-immolation (fire)</c:v>
                </c:pt>
                <c:pt idx="6">
                  <c:v>drown</c:v>
                </c:pt>
                <c:pt idx="7">
                  <c:v>stabbing</c:v>
                </c:pt>
                <c:pt idx="8">
                  <c:v>jump</c:v>
                </c:pt>
                <c:pt idx="9">
                  <c:v>CO2 poisoning</c:v>
                </c:pt>
                <c:pt idx="10">
                  <c:v>exanguination</c:v>
                </c:pt>
                <c:pt idx="11">
                  <c:v>other</c:v>
                </c:pt>
              </c:strCache>
            </c:strRef>
          </c:cat>
          <c:val>
            <c:numRef>
              <c:f>Sheet1!$K$16:$K$27</c:f>
              <c:numCache>
                <c:formatCode>General</c:formatCode>
                <c:ptCount val="12"/>
                <c:pt idx="0">
                  <c:v>17</c:v>
                </c:pt>
                <c:pt idx="1">
                  <c:v>1</c:v>
                </c:pt>
                <c:pt idx="2">
                  <c:v>4</c:v>
                </c:pt>
                <c:pt idx="3">
                  <c:v>1</c:v>
                </c:pt>
                <c:pt idx="4">
                  <c:v>8</c:v>
                </c:pt>
                <c:pt idx="5">
                  <c:v>0</c:v>
                </c:pt>
                <c:pt idx="6">
                  <c:v>0</c:v>
                </c:pt>
                <c:pt idx="7">
                  <c:v>1</c:v>
                </c:pt>
                <c:pt idx="8">
                  <c:v>3</c:v>
                </c:pt>
                <c:pt idx="9">
                  <c:v>0</c:v>
                </c:pt>
                <c:pt idx="10">
                  <c:v>0</c:v>
                </c:pt>
                <c:pt idx="11">
                  <c:v>0</c:v>
                </c:pt>
              </c:numCache>
            </c:numRef>
          </c:val>
          <c:extLst>
            <c:ext xmlns:c16="http://schemas.microsoft.com/office/drawing/2014/chart" uri="{C3380CC4-5D6E-409C-BE32-E72D297353CC}">
              <c16:uniqueId val="{00000004-A212-4875-975C-83DC03931E94}"/>
            </c:ext>
          </c:extLst>
        </c:ser>
        <c:ser>
          <c:idx val="5"/>
          <c:order val="5"/>
          <c:tx>
            <c:v>2015</c:v>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Sheet1!$A$16:$A$27</c:f>
              <c:strCache>
                <c:ptCount val="12"/>
                <c:pt idx="0">
                  <c:v>GSW</c:v>
                </c:pt>
                <c:pt idx="1">
                  <c:v>hanging</c:v>
                </c:pt>
                <c:pt idx="2">
                  <c:v>OD</c:v>
                </c:pt>
                <c:pt idx="3">
                  <c:v>Carbon monoxide</c:v>
                </c:pt>
                <c:pt idx="4">
                  <c:v>Asphyxiation</c:v>
                </c:pt>
                <c:pt idx="5">
                  <c:v>self-immolation (fire)</c:v>
                </c:pt>
                <c:pt idx="6">
                  <c:v>drown</c:v>
                </c:pt>
                <c:pt idx="7">
                  <c:v>stabbing</c:v>
                </c:pt>
                <c:pt idx="8">
                  <c:v>jump</c:v>
                </c:pt>
                <c:pt idx="9">
                  <c:v>CO2 poisoning</c:v>
                </c:pt>
                <c:pt idx="10">
                  <c:v>exanguination</c:v>
                </c:pt>
                <c:pt idx="11">
                  <c:v>other</c:v>
                </c:pt>
              </c:strCache>
            </c:strRef>
          </c:cat>
          <c:val>
            <c:numRef>
              <c:f>Sheet1!$L$16:$L$27</c:f>
              <c:numCache>
                <c:formatCode>General</c:formatCode>
                <c:ptCount val="12"/>
                <c:pt idx="0">
                  <c:v>26</c:v>
                </c:pt>
                <c:pt idx="1">
                  <c:v>9</c:v>
                </c:pt>
                <c:pt idx="2">
                  <c:v>0</c:v>
                </c:pt>
                <c:pt idx="3">
                  <c:v>0</c:v>
                </c:pt>
                <c:pt idx="4">
                  <c:v>2</c:v>
                </c:pt>
                <c:pt idx="5">
                  <c:v>0</c:v>
                </c:pt>
                <c:pt idx="6">
                  <c:v>0</c:v>
                </c:pt>
                <c:pt idx="7">
                  <c:v>1</c:v>
                </c:pt>
                <c:pt idx="8">
                  <c:v>1</c:v>
                </c:pt>
                <c:pt idx="9">
                  <c:v>0</c:v>
                </c:pt>
                <c:pt idx="10">
                  <c:v>0</c:v>
                </c:pt>
                <c:pt idx="11">
                  <c:v>2</c:v>
                </c:pt>
              </c:numCache>
            </c:numRef>
          </c:val>
          <c:extLst>
            <c:ext xmlns:c16="http://schemas.microsoft.com/office/drawing/2014/chart" uri="{C3380CC4-5D6E-409C-BE32-E72D297353CC}">
              <c16:uniqueId val="{00000005-A212-4875-975C-83DC03931E94}"/>
            </c:ext>
          </c:extLst>
        </c:ser>
        <c:dLbls>
          <c:dLblPos val="outEnd"/>
          <c:showLegendKey val="0"/>
          <c:showVal val="1"/>
          <c:showCatName val="0"/>
          <c:showSerName val="0"/>
          <c:showPercent val="0"/>
          <c:showBubbleSize val="0"/>
        </c:dLbls>
        <c:gapWidth val="219"/>
        <c:overlap val="-27"/>
        <c:axId val="90387968"/>
        <c:axId val="90389504"/>
      </c:barChart>
      <c:catAx>
        <c:axId val="90387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389504"/>
        <c:crosses val="autoZero"/>
        <c:auto val="1"/>
        <c:lblAlgn val="ctr"/>
        <c:lblOffset val="100"/>
        <c:noMultiLvlLbl val="0"/>
      </c:catAx>
      <c:valAx>
        <c:axId val="90389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38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68E8EB-FA93-47CE-9E91-3F091A935DEC}"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180C145D-C323-4D7F-B65C-F470A0C2A83C}">
      <dgm:prSet phldrT="[Text]"/>
      <dgm:spPr/>
      <dgm:t>
        <a:bodyPr/>
        <a:lstStyle/>
        <a:p>
          <a:r>
            <a:rPr lang="en-US" dirty="0" smtClean="0"/>
            <a:t>Guidance Counselor</a:t>
          </a:r>
          <a:endParaRPr lang="en-US" dirty="0"/>
        </a:p>
      </dgm:t>
    </dgm:pt>
    <dgm:pt modelId="{5B86F94B-2C87-4533-97CF-EE6B6B823F58}" type="parTrans" cxnId="{D01574AC-B113-4E8D-B52C-3313CA084D12}">
      <dgm:prSet/>
      <dgm:spPr/>
      <dgm:t>
        <a:bodyPr/>
        <a:lstStyle/>
        <a:p>
          <a:endParaRPr lang="en-US"/>
        </a:p>
      </dgm:t>
    </dgm:pt>
    <dgm:pt modelId="{6FAE8A05-B877-4218-BA83-D0BA6E59703B}" type="sibTrans" cxnId="{D01574AC-B113-4E8D-B52C-3313CA084D12}">
      <dgm:prSet/>
      <dgm:spPr/>
      <dgm:t>
        <a:bodyPr/>
        <a:lstStyle/>
        <a:p>
          <a:endParaRPr lang="en-US"/>
        </a:p>
      </dgm:t>
    </dgm:pt>
    <dgm:pt modelId="{0751B136-0E88-4004-91F2-66D764FAED73}">
      <dgm:prSet phldrT="[Text]"/>
      <dgm:spPr/>
      <dgm:t>
        <a:bodyPr/>
        <a:lstStyle/>
        <a:p>
          <a:r>
            <a:rPr lang="en-US" dirty="0" smtClean="0"/>
            <a:t>Parents</a:t>
          </a:r>
        </a:p>
        <a:p>
          <a:r>
            <a:rPr lang="en-US" dirty="0" smtClean="0"/>
            <a:t>Guardians</a:t>
          </a:r>
          <a:endParaRPr lang="en-US" dirty="0"/>
        </a:p>
      </dgm:t>
    </dgm:pt>
    <dgm:pt modelId="{A7393486-4A7B-45FF-845E-7B84B6C651E2}" type="parTrans" cxnId="{95BE227B-E222-4C94-94B9-2AF4F3AB1A1B}">
      <dgm:prSet/>
      <dgm:spPr/>
      <dgm:t>
        <a:bodyPr/>
        <a:lstStyle/>
        <a:p>
          <a:endParaRPr lang="en-US"/>
        </a:p>
      </dgm:t>
    </dgm:pt>
    <dgm:pt modelId="{D75BB2B6-584B-4789-AD77-A3CF9E50FDAC}" type="sibTrans" cxnId="{95BE227B-E222-4C94-94B9-2AF4F3AB1A1B}">
      <dgm:prSet/>
      <dgm:spPr/>
      <dgm:t>
        <a:bodyPr/>
        <a:lstStyle/>
        <a:p>
          <a:endParaRPr lang="en-US"/>
        </a:p>
      </dgm:t>
    </dgm:pt>
    <dgm:pt modelId="{87886D95-36A4-4EF1-92F7-441440DAAFD8}">
      <dgm:prSet phldrT="[Text]"/>
      <dgm:spPr/>
      <dgm:t>
        <a:bodyPr/>
        <a:lstStyle/>
        <a:p>
          <a:r>
            <a:rPr lang="en-US" dirty="0" smtClean="0"/>
            <a:t>Mental Health</a:t>
          </a:r>
        </a:p>
        <a:p>
          <a:r>
            <a:rPr lang="en-US" dirty="0" smtClean="0"/>
            <a:t>Provider</a:t>
          </a:r>
          <a:endParaRPr lang="en-US" dirty="0"/>
        </a:p>
      </dgm:t>
    </dgm:pt>
    <dgm:pt modelId="{C3804BD9-0E42-4E75-97AC-AFE4A3364854}" type="parTrans" cxnId="{517A745E-181A-4152-81C8-9E25B2D82595}">
      <dgm:prSet/>
      <dgm:spPr/>
      <dgm:t>
        <a:bodyPr/>
        <a:lstStyle/>
        <a:p>
          <a:endParaRPr lang="en-US"/>
        </a:p>
      </dgm:t>
    </dgm:pt>
    <dgm:pt modelId="{A1176471-20E8-4085-A0BA-38A70DCB8CD7}" type="sibTrans" cxnId="{517A745E-181A-4152-81C8-9E25B2D82595}">
      <dgm:prSet/>
      <dgm:spPr/>
      <dgm:t>
        <a:bodyPr/>
        <a:lstStyle/>
        <a:p>
          <a:endParaRPr lang="en-US"/>
        </a:p>
      </dgm:t>
    </dgm:pt>
    <dgm:pt modelId="{80ACD82E-D5C8-42D2-9B67-6AFCC1A07757}">
      <dgm:prSet phldrT="[Text]"/>
      <dgm:spPr/>
      <dgm:t>
        <a:bodyPr/>
        <a:lstStyle/>
        <a:p>
          <a:r>
            <a:rPr lang="en-US" dirty="0" smtClean="0"/>
            <a:t>Emergency</a:t>
          </a:r>
        </a:p>
        <a:p>
          <a:r>
            <a:rPr lang="en-US" dirty="0" smtClean="0"/>
            <a:t>Services </a:t>
          </a:r>
        </a:p>
      </dgm:t>
    </dgm:pt>
    <dgm:pt modelId="{8041E9C3-0E81-4297-9105-2691242AC847}" type="parTrans" cxnId="{5A936B2B-F901-4856-AED5-518334D93108}">
      <dgm:prSet/>
      <dgm:spPr/>
      <dgm:t>
        <a:bodyPr/>
        <a:lstStyle/>
        <a:p>
          <a:endParaRPr lang="en-US"/>
        </a:p>
      </dgm:t>
    </dgm:pt>
    <dgm:pt modelId="{13E4091F-B9C8-4A06-992A-A906C2912819}" type="sibTrans" cxnId="{5A936B2B-F901-4856-AED5-518334D93108}">
      <dgm:prSet/>
      <dgm:spPr/>
      <dgm:t>
        <a:bodyPr/>
        <a:lstStyle/>
        <a:p>
          <a:endParaRPr lang="en-US"/>
        </a:p>
      </dgm:t>
    </dgm:pt>
    <dgm:pt modelId="{7FFA89CE-B07A-41CE-9060-43903C1E487A}">
      <dgm:prSet/>
      <dgm:spPr/>
      <dgm:t>
        <a:bodyPr/>
        <a:lstStyle/>
        <a:p>
          <a:r>
            <a:rPr lang="en-US" dirty="0" smtClean="0"/>
            <a:t>School Administration</a:t>
          </a:r>
          <a:endParaRPr lang="en-US" dirty="0"/>
        </a:p>
      </dgm:t>
    </dgm:pt>
    <dgm:pt modelId="{73B2FF1A-5652-4F46-B0E2-F9693628CA2B}" type="parTrans" cxnId="{1A0B1E8E-B81A-4DFF-9953-ED93AA38F4F4}">
      <dgm:prSet/>
      <dgm:spPr/>
      <dgm:t>
        <a:bodyPr/>
        <a:lstStyle/>
        <a:p>
          <a:endParaRPr lang="en-US"/>
        </a:p>
      </dgm:t>
    </dgm:pt>
    <dgm:pt modelId="{C8F3869D-FD69-4819-81EC-CE2DEFF0DDDD}" type="sibTrans" cxnId="{1A0B1E8E-B81A-4DFF-9953-ED93AA38F4F4}">
      <dgm:prSet/>
      <dgm:spPr/>
      <dgm:t>
        <a:bodyPr/>
        <a:lstStyle/>
        <a:p>
          <a:endParaRPr lang="en-US"/>
        </a:p>
      </dgm:t>
    </dgm:pt>
    <dgm:pt modelId="{1DAF3386-8EB0-4EB0-9DF3-0A4943F784F8}">
      <dgm:prSet/>
      <dgm:spPr/>
      <dgm:t>
        <a:bodyPr/>
        <a:lstStyle/>
        <a:p>
          <a:r>
            <a:rPr lang="en-US" dirty="0" smtClean="0"/>
            <a:t>Other</a:t>
          </a:r>
          <a:endParaRPr lang="en-US" dirty="0"/>
        </a:p>
      </dgm:t>
    </dgm:pt>
    <dgm:pt modelId="{450E55E5-2F20-40D3-AC11-8D4368A38289}" type="parTrans" cxnId="{BB0DB4AF-627A-4925-B50C-C8C029611F7F}">
      <dgm:prSet/>
      <dgm:spPr/>
      <dgm:t>
        <a:bodyPr/>
        <a:lstStyle/>
        <a:p>
          <a:endParaRPr lang="en-US"/>
        </a:p>
      </dgm:t>
    </dgm:pt>
    <dgm:pt modelId="{38052B29-E2D1-4128-AF58-26B99C6D4DE6}" type="sibTrans" cxnId="{BB0DB4AF-627A-4925-B50C-C8C029611F7F}">
      <dgm:prSet/>
      <dgm:spPr/>
      <dgm:t>
        <a:bodyPr/>
        <a:lstStyle/>
        <a:p>
          <a:endParaRPr lang="en-US"/>
        </a:p>
      </dgm:t>
    </dgm:pt>
    <dgm:pt modelId="{5AAC9EB5-9664-4E05-94A3-FBC8DE9F14D5}" type="pres">
      <dgm:prSet presAssocID="{8468E8EB-FA93-47CE-9E91-3F091A935DEC}" presName="cycle" presStyleCnt="0">
        <dgm:presLayoutVars>
          <dgm:dir/>
          <dgm:resizeHandles val="exact"/>
        </dgm:presLayoutVars>
      </dgm:prSet>
      <dgm:spPr/>
      <dgm:t>
        <a:bodyPr/>
        <a:lstStyle/>
        <a:p>
          <a:endParaRPr lang="en-US"/>
        </a:p>
      </dgm:t>
    </dgm:pt>
    <dgm:pt modelId="{4759C7CF-4BCE-4B05-BFCC-A25A72D14571}" type="pres">
      <dgm:prSet presAssocID="{180C145D-C323-4D7F-B65C-F470A0C2A83C}" presName="node" presStyleLbl="node1" presStyleIdx="0" presStyleCnt="6">
        <dgm:presLayoutVars>
          <dgm:bulletEnabled val="1"/>
        </dgm:presLayoutVars>
      </dgm:prSet>
      <dgm:spPr/>
      <dgm:t>
        <a:bodyPr/>
        <a:lstStyle/>
        <a:p>
          <a:endParaRPr lang="en-US"/>
        </a:p>
      </dgm:t>
    </dgm:pt>
    <dgm:pt modelId="{46874A57-FA45-4213-B8D8-6F0C6436F8FD}" type="pres">
      <dgm:prSet presAssocID="{180C145D-C323-4D7F-B65C-F470A0C2A83C}" presName="spNode" presStyleCnt="0"/>
      <dgm:spPr/>
    </dgm:pt>
    <dgm:pt modelId="{A45DD6EA-35FE-4220-BD14-1F8AE0692B61}" type="pres">
      <dgm:prSet presAssocID="{6FAE8A05-B877-4218-BA83-D0BA6E59703B}" presName="sibTrans" presStyleLbl="sibTrans1D1" presStyleIdx="0" presStyleCnt="6"/>
      <dgm:spPr/>
      <dgm:t>
        <a:bodyPr/>
        <a:lstStyle/>
        <a:p>
          <a:endParaRPr lang="en-US"/>
        </a:p>
      </dgm:t>
    </dgm:pt>
    <dgm:pt modelId="{BDE5856D-913D-461F-8D5F-4B819CD2E7FD}" type="pres">
      <dgm:prSet presAssocID="{0751B136-0E88-4004-91F2-66D764FAED73}" presName="node" presStyleLbl="node1" presStyleIdx="1" presStyleCnt="6">
        <dgm:presLayoutVars>
          <dgm:bulletEnabled val="1"/>
        </dgm:presLayoutVars>
      </dgm:prSet>
      <dgm:spPr/>
      <dgm:t>
        <a:bodyPr/>
        <a:lstStyle/>
        <a:p>
          <a:endParaRPr lang="en-US"/>
        </a:p>
      </dgm:t>
    </dgm:pt>
    <dgm:pt modelId="{D6BE8616-EE4B-4BDF-AA26-00AB3B5DD9BE}" type="pres">
      <dgm:prSet presAssocID="{0751B136-0E88-4004-91F2-66D764FAED73}" presName="spNode" presStyleCnt="0"/>
      <dgm:spPr/>
    </dgm:pt>
    <dgm:pt modelId="{1CC05150-1EA5-4D21-A0F4-DC5AD2D9B5BF}" type="pres">
      <dgm:prSet presAssocID="{D75BB2B6-584B-4789-AD77-A3CF9E50FDAC}" presName="sibTrans" presStyleLbl="sibTrans1D1" presStyleIdx="1" presStyleCnt="6"/>
      <dgm:spPr/>
      <dgm:t>
        <a:bodyPr/>
        <a:lstStyle/>
        <a:p>
          <a:endParaRPr lang="en-US"/>
        </a:p>
      </dgm:t>
    </dgm:pt>
    <dgm:pt modelId="{E3E4412D-4128-4F7C-A24E-338A6D5A799F}" type="pres">
      <dgm:prSet presAssocID="{87886D95-36A4-4EF1-92F7-441440DAAFD8}" presName="node" presStyleLbl="node1" presStyleIdx="2" presStyleCnt="6">
        <dgm:presLayoutVars>
          <dgm:bulletEnabled val="1"/>
        </dgm:presLayoutVars>
      </dgm:prSet>
      <dgm:spPr/>
      <dgm:t>
        <a:bodyPr/>
        <a:lstStyle/>
        <a:p>
          <a:endParaRPr lang="en-US"/>
        </a:p>
      </dgm:t>
    </dgm:pt>
    <dgm:pt modelId="{48D7D6D5-57F6-4289-B11C-BC3C1453FB3B}" type="pres">
      <dgm:prSet presAssocID="{87886D95-36A4-4EF1-92F7-441440DAAFD8}" presName="spNode" presStyleCnt="0"/>
      <dgm:spPr/>
    </dgm:pt>
    <dgm:pt modelId="{4BEA351D-E2E5-4B8C-8F5F-B49FC3E344C4}" type="pres">
      <dgm:prSet presAssocID="{A1176471-20E8-4085-A0BA-38A70DCB8CD7}" presName="sibTrans" presStyleLbl="sibTrans1D1" presStyleIdx="2" presStyleCnt="6"/>
      <dgm:spPr/>
      <dgm:t>
        <a:bodyPr/>
        <a:lstStyle/>
        <a:p>
          <a:endParaRPr lang="en-US"/>
        </a:p>
      </dgm:t>
    </dgm:pt>
    <dgm:pt modelId="{FA5BC4FB-7E13-4BDF-B075-68250F68E5A6}" type="pres">
      <dgm:prSet presAssocID="{80ACD82E-D5C8-42D2-9B67-6AFCC1A07757}" presName="node" presStyleLbl="node1" presStyleIdx="3" presStyleCnt="6">
        <dgm:presLayoutVars>
          <dgm:bulletEnabled val="1"/>
        </dgm:presLayoutVars>
      </dgm:prSet>
      <dgm:spPr/>
      <dgm:t>
        <a:bodyPr/>
        <a:lstStyle/>
        <a:p>
          <a:endParaRPr lang="en-US"/>
        </a:p>
      </dgm:t>
    </dgm:pt>
    <dgm:pt modelId="{9DA530B8-2548-463A-BCA6-60C8A058CEEB}" type="pres">
      <dgm:prSet presAssocID="{80ACD82E-D5C8-42D2-9B67-6AFCC1A07757}" presName="spNode" presStyleCnt="0"/>
      <dgm:spPr/>
    </dgm:pt>
    <dgm:pt modelId="{2F50C9BD-4B32-4DAD-942E-205E86FAB224}" type="pres">
      <dgm:prSet presAssocID="{13E4091F-B9C8-4A06-992A-A906C2912819}" presName="sibTrans" presStyleLbl="sibTrans1D1" presStyleIdx="3" presStyleCnt="6"/>
      <dgm:spPr/>
      <dgm:t>
        <a:bodyPr/>
        <a:lstStyle/>
        <a:p>
          <a:endParaRPr lang="en-US"/>
        </a:p>
      </dgm:t>
    </dgm:pt>
    <dgm:pt modelId="{E397DB92-043F-4229-843A-8988E759A289}" type="pres">
      <dgm:prSet presAssocID="{7FFA89CE-B07A-41CE-9060-43903C1E487A}" presName="node" presStyleLbl="node1" presStyleIdx="4" presStyleCnt="6">
        <dgm:presLayoutVars>
          <dgm:bulletEnabled val="1"/>
        </dgm:presLayoutVars>
      </dgm:prSet>
      <dgm:spPr/>
      <dgm:t>
        <a:bodyPr/>
        <a:lstStyle/>
        <a:p>
          <a:endParaRPr lang="en-US"/>
        </a:p>
      </dgm:t>
    </dgm:pt>
    <dgm:pt modelId="{D64ECA59-6442-4F59-BB6D-0A5519154282}" type="pres">
      <dgm:prSet presAssocID="{7FFA89CE-B07A-41CE-9060-43903C1E487A}" presName="spNode" presStyleCnt="0"/>
      <dgm:spPr/>
    </dgm:pt>
    <dgm:pt modelId="{7DBD777B-7F44-4F1F-9FDD-59E1811AFC0F}" type="pres">
      <dgm:prSet presAssocID="{C8F3869D-FD69-4819-81EC-CE2DEFF0DDDD}" presName="sibTrans" presStyleLbl="sibTrans1D1" presStyleIdx="4" presStyleCnt="6"/>
      <dgm:spPr/>
      <dgm:t>
        <a:bodyPr/>
        <a:lstStyle/>
        <a:p>
          <a:endParaRPr lang="en-US"/>
        </a:p>
      </dgm:t>
    </dgm:pt>
    <dgm:pt modelId="{307C234C-5F64-468A-AFF7-B41271D5263C}" type="pres">
      <dgm:prSet presAssocID="{1DAF3386-8EB0-4EB0-9DF3-0A4943F784F8}" presName="node" presStyleLbl="node1" presStyleIdx="5" presStyleCnt="6">
        <dgm:presLayoutVars>
          <dgm:bulletEnabled val="1"/>
        </dgm:presLayoutVars>
      </dgm:prSet>
      <dgm:spPr/>
      <dgm:t>
        <a:bodyPr/>
        <a:lstStyle/>
        <a:p>
          <a:endParaRPr lang="en-US"/>
        </a:p>
      </dgm:t>
    </dgm:pt>
    <dgm:pt modelId="{35C6CD67-AF98-4EAC-B9FA-BE309F5FE6C0}" type="pres">
      <dgm:prSet presAssocID="{1DAF3386-8EB0-4EB0-9DF3-0A4943F784F8}" presName="spNode" presStyleCnt="0"/>
      <dgm:spPr/>
    </dgm:pt>
    <dgm:pt modelId="{79538A1F-2E9D-46B3-BD60-F818C5D448BB}" type="pres">
      <dgm:prSet presAssocID="{38052B29-E2D1-4128-AF58-26B99C6D4DE6}" presName="sibTrans" presStyleLbl="sibTrans1D1" presStyleIdx="5" presStyleCnt="6"/>
      <dgm:spPr/>
      <dgm:t>
        <a:bodyPr/>
        <a:lstStyle/>
        <a:p>
          <a:endParaRPr lang="en-US"/>
        </a:p>
      </dgm:t>
    </dgm:pt>
  </dgm:ptLst>
  <dgm:cxnLst>
    <dgm:cxn modelId="{FBB89197-07CC-4BEA-B547-82170750406A}" type="presOf" srcId="{80ACD82E-D5C8-42D2-9B67-6AFCC1A07757}" destId="{FA5BC4FB-7E13-4BDF-B075-68250F68E5A6}" srcOrd="0" destOrd="0" presId="urn:microsoft.com/office/officeart/2005/8/layout/cycle6"/>
    <dgm:cxn modelId="{B7C6A9E4-30D7-462D-9E28-308F1946231D}" type="presOf" srcId="{13E4091F-B9C8-4A06-992A-A906C2912819}" destId="{2F50C9BD-4B32-4DAD-942E-205E86FAB224}" srcOrd="0" destOrd="0" presId="urn:microsoft.com/office/officeart/2005/8/layout/cycle6"/>
    <dgm:cxn modelId="{95163ACD-B12B-405C-8BF5-274D3058D29F}" type="presOf" srcId="{6FAE8A05-B877-4218-BA83-D0BA6E59703B}" destId="{A45DD6EA-35FE-4220-BD14-1F8AE0692B61}" srcOrd="0" destOrd="0" presId="urn:microsoft.com/office/officeart/2005/8/layout/cycle6"/>
    <dgm:cxn modelId="{06025E8C-80A4-4215-952C-AF0629418C76}" type="presOf" srcId="{D75BB2B6-584B-4789-AD77-A3CF9E50FDAC}" destId="{1CC05150-1EA5-4D21-A0F4-DC5AD2D9B5BF}" srcOrd="0" destOrd="0" presId="urn:microsoft.com/office/officeart/2005/8/layout/cycle6"/>
    <dgm:cxn modelId="{D60C13C1-6AFF-4C8B-8371-0D2ACB698F0E}" type="presOf" srcId="{1DAF3386-8EB0-4EB0-9DF3-0A4943F784F8}" destId="{307C234C-5F64-468A-AFF7-B41271D5263C}" srcOrd="0" destOrd="0" presId="urn:microsoft.com/office/officeart/2005/8/layout/cycle6"/>
    <dgm:cxn modelId="{2673E88B-8CF7-43A8-B0C1-2EAB7CC6EB68}" type="presOf" srcId="{C8F3869D-FD69-4819-81EC-CE2DEFF0DDDD}" destId="{7DBD777B-7F44-4F1F-9FDD-59E1811AFC0F}" srcOrd="0" destOrd="0" presId="urn:microsoft.com/office/officeart/2005/8/layout/cycle6"/>
    <dgm:cxn modelId="{973A768E-0220-4C78-9944-BB282791D15E}" type="presOf" srcId="{8468E8EB-FA93-47CE-9E91-3F091A935DEC}" destId="{5AAC9EB5-9664-4E05-94A3-FBC8DE9F14D5}" srcOrd="0" destOrd="0" presId="urn:microsoft.com/office/officeart/2005/8/layout/cycle6"/>
    <dgm:cxn modelId="{DCA87CC4-D691-4922-A985-253ED6D92075}" type="presOf" srcId="{A1176471-20E8-4085-A0BA-38A70DCB8CD7}" destId="{4BEA351D-E2E5-4B8C-8F5F-B49FC3E344C4}" srcOrd="0" destOrd="0" presId="urn:microsoft.com/office/officeart/2005/8/layout/cycle6"/>
    <dgm:cxn modelId="{5A936B2B-F901-4856-AED5-518334D93108}" srcId="{8468E8EB-FA93-47CE-9E91-3F091A935DEC}" destId="{80ACD82E-D5C8-42D2-9B67-6AFCC1A07757}" srcOrd="3" destOrd="0" parTransId="{8041E9C3-0E81-4297-9105-2691242AC847}" sibTransId="{13E4091F-B9C8-4A06-992A-A906C2912819}"/>
    <dgm:cxn modelId="{517A745E-181A-4152-81C8-9E25B2D82595}" srcId="{8468E8EB-FA93-47CE-9E91-3F091A935DEC}" destId="{87886D95-36A4-4EF1-92F7-441440DAAFD8}" srcOrd="2" destOrd="0" parTransId="{C3804BD9-0E42-4E75-97AC-AFE4A3364854}" sibTransId="{A1176471-20E8-4085-A0BA-38A70DCB8CD7}"/>
    <dgm:cxn modelId="{BB0DB4AF-627A-4925-B50C-C8C029611F7F}" srcId="{8468E8EB-FA93-47CE-9E91-3F091A935DEC}" destId="{1DAF3386-8EB0-4EB0-9DF3-0A4943F784F8}" srcOrd="5" destOrd="0" parTransId="{450E55E5-2F20-40D3-AC11-8D4368A38289}" sibTransId="{38052B29-E2D1-4128-AF58-26B99C6D4DE6}"/>
    <dgm:cxn modelId="{95BE227B-E222-4C94-94B9-2AF4F3AB1A1B}" srcId="{8468E8EB-FA93-47CE-9E91-3F091A935DEC}" destId="{0751B136-0E88-4004-91F2-66D764FAED73}" srcOrd="1" destOrd="0" parTransId="{A7393486-4A7B-45FF-845E-7B84B6C651E2}" sibTransId="{D75BB2B6-584B-4789-AD77-A3CF9E50FDAC}"/>
    <dgm:cxn modelId="{9940F001-250C-48B9-9026-8128FE16571D}" type="presOf" srcId="{87886D95-36A4-4EF1-92F7-441440DAAFD8}" destId="{E3E4412D-4128-4F7C-A24E-338A6D5A799F}" srcOrd="0" destOrd="0" presId="urn:microsoft.com/office/officeart/2005/8/layout/cycle6"/>
    <dgm:cxn modelId="{F9DDDF22-91D2-4032-904D-4D54377E8A8F}" type="presOf" srcId="{7FFA89CE-B07A-41CE-9060-43903C1E487A}" destId="{E397DB92-043F-4229-843A-8988E759A289}" srcOrd="0" destOrd="0" presId="urn:microsoft.com/office/officeart/2005/8/layout/cycle6"/>
    <dgm:cxn modelId="{D01574AC-B113-4E8D-B52C-3313CA084D12}" srcId="{8468E8EB-FA93-47CE-9E91-3F091A935DEC}" destId="{180C145D-C323-4D7F-B65C-F470A0C2A83C}" srcOrd="0" destOrd="0" parTransId="{5B86F94B-2C87-4533-97CF-EE6B6B823F58}" sibTransId="{6FAE8A05-B877-4218-BA83-D0BA6E59703B}"/>
    <dgm:cxn modelId="{C6701480-687C-425E-9140-CFD249E58258}" type="presOf" srcId="{0751B136-0E88-4004-91F2-66D764FAED73}" destId="{BDE5856D-913D-461F-8D5F-4B819CD2E7FD}" srcOrd="0" destOrd="0" presId="urn:microsoft.com/office/officeart/2005/8/layout/cycle6"/>
    <dgm:cxn modelId="{1A0B1E8E-B81A-4DFF-9953-ED93AA38F4F4}" srcId="{8468E8EB-FA93-47CE-9E91-3F091A935DEC}" destId="{7FFA89CE-B07A-41CE-9060-43903C1E487A}" srcOrd="4" destOrd="0" parTransId="{73B2FF1A-5652-4F46-B0E2-F9693628CA2B}" sibTransId="{C8F3869D-FD69-4819-81EC-CE2DEFF0DDDD}"/>
    <dgm:cxn modelId="{DFA2A3E4-75C8-49DB-889C-17F337B753B8}" type="presOf" srcId="{180C145D-C323-4D7F-B65C-F470A0C2A83C}" destId="{4759C7CF-4BCE-4B05-BFCC-A25A72D14571}" srcOrd="0" destOrd="0" presId="urn:microsoft.com/office/officeart/2005/8/layout/cycle6"/>
    <dgm:cxn modelId="{7406BEF3-31E5-4EDC-8D69-E54EE9662808}" type="presOf" srcId="{38052B29-E2D1-4128-AF58-26B99C6D4DE6}" destId="{79538A1F-2E9D-46B3-BD60-F818C5D448BB}" srcOrd="0" destOrd="0" presId="urn:microsoft.com/office/officeart/2005/8/layout/cycle6"/>
    <dgm:cxn modelId="{13DAF130-EAD7-4B96-A1CD-F8F2FCF6F4CA}" type="presParOf" srcId="{5AAC9EB5-9664-4E05-94A3-FBC8DE9F14D5}" destId="{4759C7CF-4BCE-4B05-BFCC-A25A72D14571}" srcOrd="0" destOrd="0" presId="urn:microsoft.com/office/officeart/2005/8/layout/cycle6"/>
    <dgm:cxn modelId="{ACD8EE10-F187-4FAC-A8CE-CABD0E58581D}" type="presParOf" srcId="{5AAC9EB5-9664-4E05-94A3-FBC8DE9F14D5}" destId="{46874A57-FA45-4213-B8D8-6F0C6436F8FD}" srcOrd="1" destOrd="0" presId="urn:microsoft.com/office/officeart/2005/8/layout/cycle6"/>
    <dgm:cxn modelId="{C7BEA873-3D09-4ED4-8E90-B8E271D1F324}" type="presParOf" srcId="{5AAC9EB5-9664-4E05-94A3-FBC8DE9F14D5}" destId="{A45DD6EA-35FE-4220-BD14-1F8AE0692B61}" srcOrd="2" destOrd="0" presId="urn:microsoft.com/office/officeart/2005/8/layout/cycle6"/>
    <dgm:cxn modelId="{B6CAD751-4EAE-4F5F-8B5E-7CDE68D53380}" type="presParOf" srcId="{5AAC9EB5-9664-4E05-94A3-FBC8DE9F14D5}" destId="{BDE5856D-913D-461F-8D5F-4B819CD2E7FD}" srcOrd="3" destOrd="0" presId="urn:microsoft.com/office/officeart/2005/8/layout/cycle6"/>
    <dgm:cxn modelId="{6ECE7DE4-173F-45EC-8A4F-D71D17536363}" type="presParOf" srcId="{5AAC9EB5-9664-4E05-94A3-FBC8DE9F14D5}" destId="{D6BE8616-EE4B-4BDF-AA26-00AB3B5DD9BE}" srcOrd="4" destOrd="0" presId="urn:microsoft.com/office/officeart/2005/8/layout/cycle6"/>
    <dgm:cxn modelId="{D2303332-136E-4E3E-8D69-A2395C3FE194}" type="presParOf" srcId="{5AAC9EB5-9664-4E05-94A3-FBC8DE9F14D5}" destId="{1CC05150-1EA5-4D21-A0F4-DC5AD2D9B5BF}" srcOrd="5" destOrd="0" presId="urn:microsoft.com/office/officeart/2005/8/layout/cycle6"/>
    <dgm:cxn modelId="{F136124E-38A5-4FD9-8B42-F7DC47124F55}" type="presParOf" srcId="{5AAC9EB5-9664-4E05-94A3-FBC8DE9F14D5}" destId="{E3E4412D-4128-4F7C-A24E-338A6D5A799F}" srcOrd="6" destOrd="0" presId="urn:microsoft.com/office/officeart/2005/8/layout/cycle6"/>
    <dgm:cxn modelId="{D5C0BFC8-1A47-440E-87A9-A197331C6503}" type="presParOf" srcId="{5AAC9EB5-9664-4E05-94A3-FBC8DE9F14D5}" destId="{48D7D6D5-57F6-4289-B11C-BC3C1453FB3B}" srcOrd="7" destOrd="0" presId="urn:microsoft.com/office/officeart/2005/8/layout/cycle6"/>
    <dgm:cxn modelId="{B9A4B316-3797-4042-AC60-65F1B390B222}" type="presParOf" srcId="{5AAC9EB5-9664-4E05-94A3-FBC8DE9F14D5}" destId="{4BEA351D-E2E5-4B8C-8F5F-B49FC3E344C4}" srcOrd="8" destOrd="0" presId="urn:microsoft.com/office/officeart/2005/8/layout/cycle6"/>
    <dgm:cxn modelId="{4E1D68BF-E31B-4DB7-A653-1ABE1D2EA7CD}" type="presParOf" srcId="{5AAC9EB5-9664-4E05-94A3-FBC8DE9F14D5}" destId="{FA5BC4FB-7E13-4BDF-B075-68250F68E5A6}" srcOrd="9" destOrd="0" presId="urn:microsoft.com/office/officeart/2005/8/layout/cycle6"/>
    <dgm:cxn modelId="{5853DB5A-2F17-41E0-9E04-83B5DC62280E}" type="presParOf" srcId="{5AAC9EB5-9664-4E05-94A3-FBC8DE9F14D5}" destId="{9DA530B8-2548-463A-BCA6-60C8A058CEEB}" srcOrd="10" destOrd="0" presId="urn:microsoft.com/office/officeart/2005/8/layout/cycle6"/>
    <dgm:cxn modelId="{1F709EC1-C27D-4BE7-9037-C8F6CBBA2D90}" type="presParOf" srcId="{5AAC9EB5-9664-4E05-94A3-FBC8DE9F14D5}" destId="{2F50C9BD-4B32-4DAD-942E-205E86FAB224}" srcOrd="11" destOrd="0" presId="urn:microsoft.com/office/officeart/2005/8/layout/cycle6"/>
    <dgm:cxn modelId="{F37A66AD-8AD6-454F-A38C-6BBDC2BF93FD}" type="presParOf" srcId="{5AAC9EB5-9664-4E05-94A3-FBC8DE9F14D5}" destId="{E397DB92-043F-4229-843A-8988E759A289}" srcOrd="12" destOrd="0" presId="urn:microsoft.com/office/officeart/2005/8/layout/cycle6"/>
    <dgm:cxn modelId="{17A2FEFC-BA0D-4317-A049-0F190DBE8C8B}" type="presParOf" srcId="{5AAC9EB5-9664-4E05-94A3-FBC8DE9F14D5}" destId="{D64ECA59-6442-4F59-BB6D-0A5519154282}" srcOrd="13" destOrd="0" presId="urn:microsoft.com/office/officeart/2005/8/layout/cycle6"/>
    <dgm:cxn modelId="{408BBE22-6FAF-46DD-8C12-90B9C8E06B15}" type="presParOf" srcId="{5AAC9EB5-9664-4E05-94A3-FBC8DE9F14D5}" destId="{7DBD777B-7F44-4F1F-9FDD-59E1811AFC0F}" srcOrd="14" destOrd="0" presId="urn:microsoft.com/office/officeart/2005/8/layout/cycle6"/>
    <dgm:cxn modelId="{5297E0A7-15C3-41A4-8C4C-10CECBFC9C4F}" type="presParOf" srcId="{5AAC9EB5-9664-4E05-94A3-FBC8DE9F14D5}" destId="{307C234C-5F64-468A-AFF7-B41271D5263C}" srcOrd="15" destOrd="0" presId="urn:microsoft.com/office/officeart/2005/8/layout/cycle6"/>
    <dgm:cxn modelId="{997EFD50-62D4-4EEE-A1C0-49BB605792FB}" type="presParOf" srcId="{5AAC9EB5-9664-4E05-94A3-FBC8DE9F14D5}" destId="{35C6CD67-AF98-4EAC-B9FA-BE309F5FE6C0}" srcOrd="16" destOrd="0" presId="urn:microsoft.com/office/officeart/2005/8/layout/cycle6"/>
    <dgm:cxn modelId="{428A9D5B-7E40-442D-BCC2-4F067B58BFFD}" type="presParOf" srcId="{5AAC9EB5-9664-4E05-94A3-FBC8DE9F14D5}" destId="{79538A1F-2E9D-46B3-BD60-F818C5D448BB}"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9C7CF-4BCE-4B05-BFCC-A25A72D14571}">
      <dsp:nvSpPr>
        <dsp:cNvPr id="0" name=""/>
        <dsp:cNvSpPr/>
      </dsp:nvSpPr>
      <dsp:spPr>
        <a:xfrm>
          <a:off x="3358008" y="1474"/>
          <a:ext cx="1170682" cy="7609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Guidance Counselor</a:t>
          </a:r>
          <a:endParaRPr lang="en-US" sz="1300" kern="1200" dirty="0"/>
        </a:p>
      </dsp:txBody>
      <dsp:txXfrm>
        <a:off x="3395154" y="38620"/>
        <a:ext cx="1096390" cy="686651"/>
      </dsp:txXfrm>
    </dsp:sp>
    <dsp:sp modelId="{A45DD6EA-35FE-4220-BD14-1F8AE0692B61}">
      <dsp:nvSpPr>
        <dsp:cNvPr id="0" name=""/>
        <dsp:cNvSpPr/>
      </dsp:nvSpPr>
      <dsp:spPr>
        <a:xfrm>
          <a:off x="2149626" y="381945"/>
          <a:ext cx="3587446" cy="3587446"/>
        </a:xfrm>
        <a:custGeom>
          <a:avLst/>
          <a:gdLst/>
          <a:ahLst/>
          <a:cxnLst/>
          <a:rect l="0" t="0" r="0" b="0"/>
          <a:pathLst>
            <a:path>
              <a:moveTo>
                <a:pt x="2386556" y="100799"/>
              </a:moveTo>
              <a:arcTo wR="1793723" hR="1793723" stAng="17357962" swAng="150241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DE5856D-913D-461F-8D5F-4B819CD2E7FD}">
      <dsp:nvSpPr>
        <dsp:cNvPr id="0" name=""/>
        <dsp:cNvSpPr/>
      </dsp:nvSpPr>
      <dsp:spPr>
        <a:xfrm>
          <a:off x="4911418" y="898335"/>
          <a:ext cx="1170682" cy="7609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Parents</a:t>
          </a:r>
        </a:p>
        <a:p>
          <a:pPr lvl="0" algn="ctr" defTabSz="577850">
            <a:lnSpc>
              <a:spcPct val="90000"/>
            </a:lnSpc>
            <a:spcBef>
              <a:spcPct val="0"/>
            </a:spcBef>
            <a:spcAft>
              <a:spcPct val="35000"/>
            </a:spcAft>
          </a:pPr>
          <a:r>
            <a:rPr lang="en-US" sz="1300" kern="1200" dirty="0" smtClean="0"/>
            <a:t>Guardians</a:t>
          </a:r>
          <a:endParaRPr lang="en-US" sz="1300" kern="1200" dirty="0"/>
        </a:p>
      </dsp:txBody>
      <dsp:txXfrm>
        <a:off x="4948564" y="935481"/>
        <a:ext cx="1096390" cy="686651"/>
      </dsp:txXfrm>
    </dsp:sp>
    <dsp:sp modelId="{1CC05150-1EA5-4D21-A0F4-DC5AD2D9B5BF}">
      <dsp:nvSpPr>
        <dsp:cNvPr id="0" name=""/>
        <dsp:cNvSpPr/>
      </dsp:nvSpPr>
      <dsp:spPr>
        <a:xfrm>
          <a:off x="2149626" y="381945"/>
          <a:ext cx="3587446" cy="3587446"/>
        </a:xfrm>
        <a:custGeom>
          <a:avLst/>
          <a:gdLst/>
          <a:ahLst/>
          <a:cxnLst/>
          <a:rect l="0" t="0" r="0" b="0"/>
          <a:pathLst>
            <a:path>
              <a:moveTo>
                <a:pt x="3514452" y="1287232"/>
              </a:moveTo>
              <a:arcTo wR="1793723" hR="1793723" stAng="20615903" swAng="196819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3E4412D-4128-4F7C-A24E-338A6D5A799F}">
      <dsp:nvSpPr>
        <dsp:cNvPr id="0" name=""/>
        <dsp:cNvSpPr/>
      </dsp:nvSpPr>
      <dsp:spPr>
        <a:xfrm>
          <a:off x="4911418" y="2692058"/>
          <a:ext cx="1170682" cy="7609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Mental Health</a:t>
          </a:r>
        </a:p>
        <a:p>
          <a:pPr lvl="0" algn="ctr" defTabSz="577850">
            <a:lnSpc>
              <a:spcPct val="90000"/>
            </a:lnSpc>
            <a:spcBef>
              <a:spcPct val="0"/>
            </a:spcBef>
            <a:spcAft>
              <a:spcPct val="35000"/>
            </a:spcAft>
          </a:pPr>
          <a:r>
            <a:rPr lang="en-US" sz="1300" kern="1200" dirty="0" smtClean="0"/>
            <a:t>Provider</a:t>
          </a:r>
          <a:endParaRPr lang="en-US" sz="1300" kern="1200" dirty="0"/>
        </a:p>
      </dsp:txBody>
      <dsp:txXfrm>
        <a:off x="4948564" y="2729204"/>
        <a:ext cx="1096390" cy="686651"/>
      </dsp:txXfrm>
    </dsp:sp>
    <dsp:sp modelId="{4BEA351D-E2E5-4B8C-8F5F-B49FC3E344C4}">
      <dsp:nvSpPr>
        <dsp:cNvPr id="0" name=""/>
        <dsp:cNvSpPr/>
      </dsp:nvSpPr>
      <dsp:spPr>
        <a:xfrm>
          <a:off x="2149626" y="381945"/>
          <a:ext cx="3587446" cy="3587446"/>
        </a:xfrm>
        <a:custGeom>
          <a:avLst/>
          <a:gdLst/>
          <a:ahLst/>
          <a:cxnLst/>
          <a:rect l="0" t="0" r="0" b="0"/>
          <a:pathLst>
            <a:path>
              <a:moveTo>
                <a:pt x="3047373" y="3076612"/>
              </a:moveTo>
              <a:arcTo wR="1793723" hR="1793723" stAng="2739626" swAng="150241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A5BC4FB-7E13-4BDF-B075-68250F68E5A6}">
      <dsp:nvSpPr>
        <dsp:cNvPr id="0" name=""/>
        <dsp:cNvSpPr/>
      </dsp:nvSpPr>
      <dsp:spPr>
        <a:xfrm>
          <a:off x="3358008" y="3588920"/>
          <a:ext cx="1170682" cy="7609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Emergency</a:t>
          </a:r>
        </a:p>
        <a:p>
          <a:pPr lvl="0" algn="ctr" defTabSz="577850">
            <a:lnSpc>
              <a:spcPct val="90000"/>
            </a:lnSpc>
            <a:spcBef>
              <a:spcPct val="0"/>
            </a:spcBef>
            <a:spcAft>
              <a:spcPct val="35000"/>
            </a:spcAft>
          </a:pPr>
          <a:r>
            <a:rPr lang="en-US" sz="1300" kern="1200" dirty="0" smtClean="0"/>
            <a:t>Services </a:t>
          </a:r>
        </a:p>
      </dsp:txBody>
      <dsp:txXfrm>
        <a:off x="3395154" y="3626066"/>
        <a:ext cx="1096390" cy="686651"/>
      </dsp:txXfrm>
    </dsp:sp>
    <dsp:sp modelId="{2F50C9BD-4B32-4DAD-942E-205E86FAB224}">
      <dsp:nvSpPr>
        <dsp:cNvPr id="0" name=""/>
        <dsp:cNvSpPr/>
      </dsp:nvSpPr>
      <dsp:spPr>
        <a:xfrm>
          <a:off x="2149626" y="381945"/>
          <a:ext cx="3587446" cy="3587446"/>
        </a:xfrm>
        <a:custGeom>
          <a:avLst/>
          <a:gdLst/>
          <a:ahLst/>
          <a:cxnLst/>
          <a:rect l="0" t="0" r="0" b="0"/>
          <a:pathLst>
            <a:path>
              <a:moveTo>
                <a:pt x="1200890" y="3486647"/>
              </a:moveTo>
              <a:arcTo wR="1793723" hR="1793723" stAng="6557962" swAng="150241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397DB92-043F-4229-843A-8988E759A289}">
      <dsp:nvSpPr>
        <dsp:cNvPr id="0" name=""/>
        <dsp:cNvSpPr/>
      </dsp:nvSpPr>
      <dsp:spPr>
        <a:xfrm>
          <a:off x="1804599" y="2692058"/>
          <a:ext cx="1170682" cy="7609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School Administration</a:t>
          </a:r>
          <a:endParaRPr lang="en-US" sz="1300" kern="1200" dirty="0"/>
        </a:p>
      </dsp:txBody>
      <dsp:txXfrm>
        <a:off x="1841745" y="2729204"/>
        <a:ext cx="1096390" cy="686651"/>
      </dsp:txXfrm>
    </dsp:sp>
    <dsp:sp modelId="{7DBD777B-7F44-4F1F-9FDD-59E1811AFC0F}">
      <dsp:nvSpPr>
        <dsp:cNvPr id="0" name=""/>
        <dsp:cNvSpPr/>
      </dsp:nvSpPr>
      <dsp:spPr>
        <a:xfrm>
          <a:off x="2149626" y="381945"/>
          <a:ext cx="3587446" cy="3587446"/>
        </a:xfrm>
        <a:custGeom>
          <a:avLst/>
          <a:gdLst/>
          <a:ahLst/>
          <a:cxnLst/>
          <a:rect l="0" t="0" r="0" b="0"/>
          <a:pathLst>
            <a:path>
              <a:moveTo>
                <a:pt x="72993" y="2300214"/>
              </a:moveTo>
              <a:arcTo wR="1793723" hR="1793723" stAng="9815903" swAng="196819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07C234C-5F64-468A-AFF7-B41271D5263C}">
      <dsp:nvSpPr>
        <dsp:cNvPr id="0" name=""/>
        <dsp:cNvSpPr/>
      </dsp:nvSpPr>
      <dsp:spPr>
        <a:xfrm>
          <a:off x="1804599" y="898335"/>
          <a:ext cx="1170682" cy="7609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Other</a:t>
          </a:r>
          <a:endParaRPr lang="en-US" sz="1300" kern="1200" dirty="0"/>
        </a:p>
      </dsp:txBody>
      <dsp:txXfrm>
        <a:off x="1841745" y="935481"/>
        <a:ext cx="1096390" cy="686651"/>
      </dsp:txXfrm>
    </dsp:sp>
    <dsp:sp modelId="{79538A1F-2E9D-46B3-BD60-F818C5D448BB}">
      <dsp:nvSpPr>
        <dsp:cNvPr id="0" name=""/>
        <dsp:cNvSpPr/>
      </dsp:nvSpPr>
      <dsp:spPr>
        <a:xfrm>
          <a:off x="2149626" y="381945"/>
          <a:ext cx="3587446" cy="3587446"/>
        </a:xfrm>
        <a:custGeom>
          <a:avLst/>
          <a:gdLst/>
          <a:ahLst/>
          <a:cxnLst/>
          <a:rect l="0" t="0" r="0" b="0"/>
          <a:pathLst>
            <a:path>
              <a:moveTo>
                <a:pt x="540073" y="510833"/>
              </a:moveTo>
              <a:arcTo wR="1793723" hR="1793723" stAng="13539626" swAng="150241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2518D7A4-0F36-4A3A-AECC-63467DF29018}" type="datetimeFigureOut">
              <a:rPr lang="en-US" smtClean="0"/>
              <a:pPr/>
              <a:t>11/7/2023</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D78AA0A5-3642-449D-A21D-B32C90AE5475}" type="slidenum">
              <a:rPr lang="en-US" smtClean="0"/>
              <a:pPr/>
              <a:t>‹#›</a:t>
            </a:fld>
            <a:endParaRPr lang="en-US"/>
          </a:p>
        </p:txBody>
      </p:sp>
    </p:spTree>
    <p:extLst>
      <p:ext uri="{BB962C8B-B14F-4D97-AF65-F5344CB8AC3E}">
        <p14:creationId xmlns:p14="http://schemas.microsoft.com/office/powerpoint/2010/main" val="1265966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6C9898BB-DC3E-49DF-BC57-A1317F5A31A2}" type="datetimeFigureOut">
              <a:rPr lang="en-US" smtClean="0"/>
              <a:pPr/>
              <a:t>11/7/2023</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B96FFDFC-A257-4DF9-9B61-4E7964636BD0}" type="slidenum">
              <a:rPr lang="en-US" smtClean="0"/>
              <a:pPr/>
              <a:t>‹#›</a:t>
            </a:fld>
            <a:endParaRPr lang="en-US"/>
          </a:p>
        </p:txBody>
      </p:sp>
    </p:spTree>
    <p:extLst>
      <p:ext uri="{BB962C8B-B14F-4D97-AF65-F5344CB8AC3E}">
        <p14:creationId xmlns:p14="http://schemas.microsoft.com/office/powerpoint/2010/main" val="346846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6FFDFC-A257-4DF9-9B61-4E7964636BD0}" type="slidenum">
              <a:rPr lang="en-US" smtClean="0"/>
              <a:pPr/>
              <a:t>1</a:t>
            </a:fld>
            <a:endParaRPr lang="en-US"/>
          </a:p>
        </p:txBody>
      </p:sp>
    </p:spTree>
    <p:extLst>
      <p:ext uri="{BB962C8B-B14F-4D97-AF65-F5344CB8AC3E}">
        <p14:creationId xmlns:p14="http://schemas.microsoft.com/office/powerpoint/2010/main" val="1259374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6FFDFC-A257-4DF9-9B61-4E7964636BD0}" type="slidenum">
              <a:rPr lang="en-US" smtClean="0"/>
              <a:pPr/>
              <a:t>12</a:t>
            </a:fld>
            <a:endParaRPr lang="en-US"/>
          </a:p>
        </p:txBody>
      </p:sp>
    </p:spTree>
    <p:extLst>
      <p:ext uri="{BB962C8B-B14F-4D97-AF65-F5344CB8AC3E}">
        <p14:creationId xmlns:p14="http://schemas.microsoft.com/office/powerpoint/2010/main" val="3041469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6FFDFC-A257-4DF9-9B61-4E7964636BD0}" type="slidenum">
              <a:rPr lang="en-US" smtClean="0"/>
              <a:pPr/>
              <a:t>48</a:t>
            </a:fld>
            <a:endParaRPr lang="en-US"/>
          </a:p>
        </p:txBody>
      </p:sp>
    </p:spTree>
    <p:extLst>
      <p:ext uri="{BB962C8B-B14F-4D97-AF65-F5344CB8AC3E}">
        <p14:creationId xmlns:p14="http://schemas.microsoft.com/office/powerpoint/2010/main" val="19065556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NSPL Toolkit Cover with medical kit, stethescope, and banne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Rectangle 2"/>
          <p:cNvSpPr>
            <a:spLocks noGrp="1" noChangeArrowheads="1"/>
          </p:cNvSpPr>
          <p:nvPr>
            <p:ph type="ctrTitle"/>
          </p:nvPr>
        </p:nvSpPr>
        <p:spPr>
          <a:xfrm>
            <a:off x="685800" y="2130425"/>
            <a:ext cx="7772400" cy="1470025"/>
          </a:xfrm>
        </p:spPr>
        <p:txBody>
          <a:bodyPr/>
          <a:lstStyle>
            <a:lvl1pPr>
              <a:defRPr lang="en-US" sz="1200"/>
            </a:lvl1pPr>
          </a:lstStyle>
          <a:p>
            <a:endParaRPr lang="en-US" dirty="0"/>
          </a:p>
        </p:txBody>
      </p:sp>
      <p:sp>
        <p:nvSpPr>
          <p:cNvPr id="25603" name="Rectangle 3"/>
          <p:cNvSpPr>
            <a:spLocks noGrp="1" noChangeArrowheads="1"/>
          </p:cNvSpPr>
          <p:nvPr>
            <p:ph type="subTitle" idx="1"/>
          </p:nvPr>
        </p:nvSpPr>
        <p:spPr>
          <a:xfrm>
            <a:off x="1371600" y="3886200"/>
            <a:ext cx="6400800" cy="1752600"/>
          </a:xfrm>
        </p:spPr>
        <p:txBody>
          <a:bodyPr/>
          <a:lstStyle>
            <a:lvl1pPr marL="0" marR="0" indent="0" algn="ctr" defTabSz="914400" rtl="0" eaLnBrk="0" fontAlgn="base" latinLnBrk="0" hangingPunct="0">
              <a:lnSpc>
                <a:spcPct val="100000"/>
              </a:lnSpc>
              <a:spcBef>
                <a:spcPct val="20000"/>
              </a:spcBef>
              <a:spcAft>
                <a:spcPct val="0"/>
              </a:spcAft>
              <a:buClrTx/>
              <a:buSzTx/>
              <a:buFontTx/>
              <a:buNone/>
              <a:tabLst/>
              <a:defRPr lang="en-US" sz="2400" smtClean="0">
                <a:ea typeface="Times New Roman"/>
              </a:defRPr>
            </a:lvl1pPr>
          </a:lstStyle>
          <a:p>
            <a:endParaRPr lang="en-US" dirty="0"/>
          </a:p>
        </p:txBody>
      </p:sp>
      <p:sp>
        <p:nvSpPr>
          <p:cNvPr id="5" name="Rectangle 4"/>
          <p:cNvSpPr>
            <a:spLocks noGrp="1" noChangeArrowheads="1"/>
          </p:cNvSpPr>
          <p:nvPr>
            <p:ph type="dt" sz="half" idx="10"/>
          </p:nvPr>
        </p:nvSpPr>
        <p:spPr/>
        <p:txBody>
          <a:bodyPr/>
          <a:lstStyle>
            <a:lvl1pPr>
              <a:defRPr/>
            </a:lvl1pPr>
          </a:lstStyle>
          <a:p>
            <a:pPr>
              <a:defRPr/>
            </a:pPr>
            <a:fld id="{C9E3E832-F544-430B-B12A-657AB9D59C01}" type="datetime1">
              <a:rPr lang="en-US" smtClean="0">
                <a:solidFill>
                  <a:srgbClr val="000000"/>
                </a:solidFill>
              </a:rPr>
              <a:pPr>
                <a:defRPr/>
              </a:pPr>
              <a:t>11/7/2023</a:t>
            </a:fld>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9A954A35-10A8-4FD7-B5EC-BBC25BB120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6903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9581732-FD15-4097-9911-0B456B597BDB}" type="datetime1">
              <a:rPr lang="en-US" smtClean="0">
                <a:solidFill>
                  <a:srgbClr val="000000"/>
                </a:solidFill>
              </a:rPr>
              <a:pPr>
                <a:defRPr/>
              </a:pPr>
              <a:t>11/7/2023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BB7CAF-3082-4EBC-B3E7-CC7587A017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8051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0B07906-698D-441B-A264-27EF029E6967}" type="datetime1">
              <a:rPr lang="en-US" smtClean="0">
                <a:solidFill>
                  <a:srgbClr val="000000"/>
                </a:solidFill>
              </a:rPr>
              <a:pPr>
                <a:defRPr/>
              </a:pPr>
              <a:t>11/7/2023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A1B5DD-F53A-4D9C-BD2E-669194B87E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916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5DC224-9561-4E1E-9666-E66646DBF78C}" type="datetime1">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13F07-13C3-4D1F-9B94-AF53317F4586}" type="slidenum">
              <a:rPr lang="en-US" smtClean="0"/>
              <a:pPr/>
              <a:t>‹#›</a:t>
            </a:fld>
            <a:endParaRPr lang="en-US"/>
          </a:p>
        </p:txBody>
      </p:sp>
    </p:spTree>
    <p:extLst>
      <p:ext uri="{BB962C8B-B14F-4D97-AF65-F5344CB8AC3E}">
        <p14:creationId xmlns:p14="http://schemas.microsoft.com/office/powerpoint/2010/main" val="2646826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8E8E9C-E3DB-498B-8091-D810CCDE3759}" type="datetime1">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13F07-13C3-4D1F-9B94-AF53317F4586}" type="slidenum">
              <a:rPr lang="en-US" smtClean="0"/>
              <a:pPr/>
              <a:t>‹#›</a:t>
            </a:fld>
            <a:endParaRPr lang="en-US"/>
          </a:p>
        </p:txBody>
      </p:sp>
    </p:spTree>
    <p:extLst>
      <p:ext uri="{BB962C8B-B14F-4D97-AF65-F5344CB8AC3E}">
        <p14:creationId xmlns:p14="http://schemas.microsoft.com/office/powerpoint/2010/main" val="2148160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5C2D7B-D4D7-4921-ADDF-EB9C98B28075}" type="datetime1">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13F07-13C3-4D1F-9B94-AF53317F4586}" type="slidenum">
              <a:rPr lang="en-US" smtClean="0"/>
              <a:pPr/>
              <a:t>‹#›</a:t>
            </a:fld>
            <a:endParaRPr lang="en-US"/>
          </a:p>
        </p:txBody>
      </p:sp>
    </p:spTree>
    <p:extLst>
      <p:ext uri="{BB962C8B-B14F-4D97-AF65-F5344CB8AC3E}">
        <p14:creationId xmlns:p14="http://schemas.microsoft.com/office/powerpoint/2010/main" val="1305835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165E90-2B96-4F7A-83D8-9973F51CB85F}" type="datetime1">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813F07-13C3-4D1F-9B94-AF53317F4586}" type="slidenum">
              <a:rPr lang="en-US" smtClean="0"/>
              <a:pPr/>
              <a:t>‹#›</a:t>
            </a:fld>
            <a:endParaRPr lang="en-US"/>
          </a:p>
        </p:txBody>
      </p:sp>
    </p:spTree>
    <p:extLst>
      <p:ext uri="{BB962C8B-B14F-4D97-AF65-F5344CB8AC3E}">
        <p14:creationId xmlns:p14="http://schemas.microsoft.com/office/powerpoint/2010/main" val="984318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FEAD02-01B7-4365-B961-FAED032AF1E7}" type="datetime1">
              <a:rPr lang="en-US" smtClean="0"/>
              <a:pPr/>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813F07-13C3-4D1F-9B94-AF53317F4586}" type="slidenum">
              <a:rPr lang="en-US" smtClean="0"/>
              <a:pPr/>
              <a:t>‹#›</a:t>
            </a:fld>
            <a:endParaRPr lang="en-US"/>
          </a:p>
        </p:txBody>
      </p:sp>
    </p:spTree>
    <p:extLst>
      <p:ext uri="{BB962C8B-B14F-4D97-AF65-F5344CB8AC3E}">
        <p14:creationId xmlns:p14="http://schemas.microsoft.com/office/powerpoint/2010/main" val="3008926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33C679-C62F-4529-94DD-337CEF1823FA}" type="datetime1">
              <a:rPr lang="en-US" smtClean="0"/>
              <a:pPr/>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813F07-13C3-4D1F-9B94-AF53317F4586}" type="slidenum">
              <a:rPr lang="en-US" smtClean="0"/>
              <a:pPr/>
              <a:t>‹#›</a:t>
            </a:fld>
            <a:endParaRPr lang="en-US"/>
          </a:p>
        </p:txBody>
      </p:sp>
    </p:spTree>
    <p:extLst>
      <p:ext uri="{BB962C8B-B14F-4D97-AF65-F5344CB8AC3E}">
        <p14:creationId xmlns:p14="http://schemas.microsoft.com/office/powerpoint/2010/main" val="755971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E6A7AC-7277-44B7-9F17-45BC1BB0F7D6}" type="datetime1">
              <a:rPr lang="en-US" smtClean="0"/>
              <a:pPr/>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813F07-13C3-4D1F-9B94-AF53317F4586}" type="slidenum">
              <a:rPr lang="en-US" smtClean="0"/>
              <a:pPr/>
              <a:t>‹#›</a:t>
            </a:fld>
            <a:endParaRPr lang="en-US"/>
          </a:p>
        </p:txBody>
      </p:sp>
    </p:spTree>
    <p:extLst>
      <p:ext uri="{BB962C8B-B14F-4D97-AF65-F5344CB8AC3E}">
        <p14:creationId xmlns:p14="http://schemas.microsoft.com/office/powerpoint/2010/main" val="1075339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42357-F66E-4245-ADB3-82300629B6BC}" type="datetime1">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813F07-13C3-4D1F-9B94-AF53317F4586}" type="slidenum">
              <a:rPr lang="en-US" smtClean="0"/>
              <a:pPr/>
              <a:t>‹#›</a:t>
            </a:fld>
            <a:endParaRPr lang="en-US"/>
          </a:p>
        </p:txBody>
      </p:sp>
    </p:spTree>
    <p:extLst>
      <p:ext uri="{BB962C8B-B14F-4D97-AF65-F5344CB8AC3E}">
        <p14:creationId xmlns:p14="http://schemas.microsoft.com/office/powerpoint/2010/main" val="640519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678ABB3-D839-42AF-917D-AA4A4BCED4EA}" type="datetime1">
              <a:rPr lang="en-US" smtClean="0">
                <a:solidFill>
                  <a:srgbClr val="000000"/>
                </a:solidFill>
              </a:rPr>
              <a:pPr>
                <a:defRPr/>
              </a:pPr>
              <a:t>11/7/2023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CBBE1A-FBA7-449F-9591-C0FBDA16A4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1555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CA93C2-9C5C-4E61-BBCD-6E9E83D7C820}" type="datetime1">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813F07-13C3-4D1F-9B94-AF53317F4586}" type="slidenum">
              <a:rPr lang="en-US" smtClean="0"/>
              <a:pPr/>
              <a:t>‹#›</a:t>
            </a:fld>
            <a:endParaRPr lang="en-US"/>
          </a:p>
        </p:txBody>
      </p:sp>
    </p:spTree>
    <p:extLst>
      <p:ext uri="{BB962C8B-B14F-4D97-AF65-F5344CB8AC3E}">
        <p14:creationId xmlns:p14="http://schemas.microsoft.com/office/powerpoint/2010/main" val="1308749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F5F7B3-FE14-425D-8B48-ED2C881C3E6F}" type="datetime1">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13F07-13C3-4D1F-9B94-AF53317F4586}" type="slidenum">
              <a:rPr lang="en-US" smtClean="0"/>
              <a:pPr/>
              <a:t>‹#›</a:t>
            </a:fld>
            <a:endParaRPr lang="en-US"/>
          </a:p>
        </p:txBody>
      </p:sp>
    </p:spTree>
    <p:extLst>
      <p:ext uri="{BB962C8B-B14F-4D97-AF65-F5344CB8AC3E}">
        <p14:creationId xmlns:p14="http://schemas.microsoft.com/office/powerpoint/2010/main" val="4258219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6680FA-7FE5-4126-AA74-04B694F2FAC2}" type="datetime1">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13F07-13C3-4D1F-9B94-AF53317F4586}" type="slidenum">
              <a:rPr lang="en-US" smtClean="0"/>
              <a:pPr/>
              <a:t>‹#›</a:t>
            </a:fld>
            <a:endParaRPr lang="en-US"/>
          </a:p>
        </p:txBody>
      </p:sp>
    </p:spTree>
    <p:extLst>
      <p:ext uri="{BB962C8B-B14F-4D97-AF65-F5344CB8AC3E}">
        <p14:creationId xmlns:p14="http://schemas.microsoft.com/office/powerpoint/2010/main" val="2592416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D68BFAE-DDB4-4E1A-9C06-A122D95FF75A}" type="datetime1">
              <a:rPr lang="en-US" smtClean="0">
                <a:solidFill>
                  <a:srgbClr val="000000"/>
                </a:solidFill>
              </a:rPr>
              <a:pPr>
                <a:defRPr/>
              </a:pPr>
              <a:t>11/7/2023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7F115A-2043-43F7-B218-6B98EB6617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2597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81200" y="1600200"/>
            <a:ext cx="3276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0200" y="1600200"/>
            <a:ext cx="3276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2DE9AF0-4438-43C0-B739-789913544022}" type="datetime1">
              <a:rPr lang="en-US" smtClean="0">
                <a:solidFill>
                  <a:srgbClr val="000000"/>
                </a:solidFill>
              </a:rPr>
              <a:pPr>
                <a:defRPr/>
              </a:pPr>
              <a:t>11/7/2023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250141-B117-48A2-AE82-FBAEA3661C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8696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F529AD77-2F30-474C-A0AE-3EE5AE4BB57A}" type="datetime1">
              <a:rPr lang="en-US" smtClean="0">
                <a:solidFill>
                  <a:srgbClr val="000000"/>
                </a:solidFill>
              </a:rPr>
              <a:pPr>
                <a:defRPr/>
              </a:pPr>
              <a:t>11/7/2023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7FBCE01-E33C-412B-BBD6-2EEE90AD1B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0301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6A5EAEF-75CB-456B-AA31-C7080A9BF690}" type="datetime1">
              <a:rPr lang="en-US" smtClean="0">
                <a:solidFill>
                  <a:srgbClr val="000000"/>
                </a:solidFill>
              </a:rPr>
              <a:pPr>
                <a:defRPr/>
              </a:pPr>
              <a:t>11/7/2023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CCE2065-B3EE-4F48-A46C-75FF0069B2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6734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0F802B6-590E-4CC3-B53D-27B6EB1CD829}" type="datetime1">
              <a:rPr lang="en-US" smtClean="0">
                <a:solidFill>
                  <a:srgbClr val="000000"/>
                </a:solidFill>
              </a:rPr>
              <a:pPr>
                <a:defRPr/>
              </a:pPr>
              <a:t>11/7/2023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55084DE-C0D9-4DE9-BDDE-A303F6BCC4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0522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8564879-9B14-463A-9C8E-93CA913DC116}" type="datetime1">
              <a:rPr lang="en-US" smtClean="0">
                <a:solidFill>
                  <a:srgbClr val="000000"/>
                </a:solidFill>
              </a:rPr>
              <a:pPr>
                <a:defRPr/>
              </a:pPr>
              <a:t>11/7/2023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43E274-EF3A-4073-A701-28632463A6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8211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21FA182-77E5-4C09-AC9E-E7898FE02125}" type="datetime1">
              <a:rPr lang="en-US" smtClean="0">
                <a:solidFill>
                  <a:srgbClr val="000000"/>
                </a:solidFill>
              </a:rPr>
              <a:pPr>
                <a:defRPr/>
              </a:pPr>
              <a:t>11/7/2023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F96A5F-6C3E-4DCB-A79B-69C76068BB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103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981200" y="1600200"/>
            <a:ext cx="6705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fontAlgn="base">
              <a:spcBef>
                <a:spcPct val="0"/>
              </a:spcBef>
              <a:spcAft>
                <a:spcPct val="0"/>
              </a:spcAft>
              <a:defRPr/>
            </a:pPr>
            <a:fld id="{7B20F67A-684A-488D-97DE-2FC8E7663596}" type="datetime1">
              <a:rPr lang="en-US" smtClean="0">
                <a:solidFill>
                  <a:srgbClr val="000000"/>
                </a:solidFill>
              </a:rPr>
              <a:pPr fontAlgn="base">
                <a:spcBef>
                  <a:spcPct val="0"/>
                </a:spcBef>
                <a:spcAft>
                  <a:spcPct val="0"/>
                </a:spcAft>
                <a:defRPr/>
              </a:pPr>
              <a:t>11/7/2023</a:t>
            </a:fld>
            <a:endParaRPr lang="en-US">
              <a:solidFill>
                <a:srgbClr val="000000"/>
              </a:solidFill>
            </a:endParaRPr>
          </a:p>
        </p:txBody>
      </p:sp>
      <p:sp>
        <p:nvSpPr>
          <p:cNvPr id="23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fontAlgn="base">
              <a:spcBef>
                <a:spcPct val="0"/>
              </a:spcBef>
              <a:spcAft>
                <a:spcPct val="0"/>
              </a:spcAft>
              <a:defRPr/>
            </a:pPr>
            <a:endParaRPr lang="en-US">
              <a:solidFill>
                <a:srgbClr val="000000"/>
              </a:solidFill>
            </a:endParaRPr>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fontAlgn="base">
              <a:spcBef>
                <a:spcPct val="0"/>
              </a:spcBef>
              <a:spcAft>
                <a:spcPct val="0"/>
              </a:spcAft>
              <a:defRPr/>
            </a:pPr>
            <a:fld id="{14274C05-23DF-4186-A76E-71544ADB03A4}"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1031" name="Picture 9" descr="Green Banne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NSPI materials logo.jp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28600" y="5334000"/>
            <a:ext cx="1216025"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78211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8CBDB86-C4E9-4AA6-96C5-734E3EC73E4B}" type="datetime1">
              <a:rPr lang="en-US" smtClean="0"/>
              <a:pPr/>
              <a:t>11/7/2023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C813F07-13C3-4D1F-9B94-AF53317F4586}" type="slidenum">
              <a:rPr lang="en-US" smtClean="0"/>
              <a:pPr/>
              <a:t>‹#›</a:t>
            </a:fld>
            <a:endParaRPr lang="en-US"/>
          </a:p>
        </p:txBody>
      </p:sp>
    </p:spTree>
    <p:extLst>
      <p:ext uri="{BB962C8B-B14F-4D97-AF65-F5344CB8AC3E}">
        <p14:creationId xmlns:p14="http://schemas.microsoft.com/office/powerpoint/2010/main" val="30107377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8.xml"/><Relationship Id="rId4" Type="http://schemas.openxmlformats.org/officeDocument/2006/relationships/image" Target="../media/image13.wmf"/></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jedfoundation.org/" TargetMode="Externa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4064" y="588499"/>
            <a:ext cx="4572000" cy="1600200"/>
          </a:xfrm>
          <a:prstGeom prst="rect">
            <a:avLst/>
          </a:prstGeom>
        </p:spPr>
      </p:pic>
      <p:sp>
        <p:nvSpPr>
          <p:cNvPr id="7" name="Title 6"/>
          <p:cNvSpPr>
            <a:spLocks noGrp="1"/>
          </p:cNvSpPr>
          <p:nvPr>
            <p:ph type="title"/>
          </p:nvPr>
        </p:nvSpPr>
        <p:spPr>
          <a:xfrm>
            <a:off x="457200" y="2590800"/>
            <a:ext cx="8229600" cy="3276600"/>
          </a:xfrm>
        </p:spPr>
        <p:txBody>
          <a:bodyPr>
            <a:noAutofit/>
          </a:bodyPr>
          <a:lstStyle/>
          <a:p>
            <a:r>
              <a:rPr lang="en-US" b="1" kern="0" dirty="0" smtClean="0">
                <a:solidFill>
                  <a:srgbClr val="000000"/>
                </a:solidFill>
              </a:rPr>
              <a:t>Preventing  Suicide</a:t>
            </a:r>
            <a:br>
              <a:rPr lang="en-US" b="1" kern="0" dirty="0" smtClean="0">
                <a:solidFill>
                  <a:srgbClr val="000000"/>
                </a:solidFill>
              </a:rPr>
            </a:br>
            <a:r>
              <a:rPr lang="en-US" b="1" kern="0" dirty="0" smtClean="0">
                <a:solidFill>
                  <a:srgbClr val="000000"/>
                </a:solidFill>
              </a:rPr>
              <a:t>is</a:t>
            </a:r>
            <a:br>
              <a:rPr lang="en-US" b="1" kern="0" dirty="0" smtClean="0">
                <a:solidFill>
                  <a:srgbClr val="000000"/>
                </a:solidFill>
              </a:rPr>
            </a:br>
            <a:r>
              <a:rPr lang="en-US" b="1" kern="0" dirty="0" smtClean="0">
                <a:solidFill>
                  <a:srgbClr val="000000"/>
                </a:solidFill>
              </a:rPr>
              <a:t>Everybody’s Business</a:t>
            </a:r>
            <a:br>
              <a:rPr lang="en-US" b="1" kern="0" dirty="0" smtClean="0">
                <a:solidFill>
                  <a:srgbClr val="000000"/>
                </a:solidFill>
              </a:rPr>
            </a:br>
            <a:r>
              <a:rPr lang="en-US" sz="1600" b="1" kern="0" dirty="0" smtClean="0">
                <a:solidFill>
                  <a:srgbClr val="000000"/>
                </a:solidFill>
              </a:rPr>
              <a:t>Expanded Training</a:t>
            </a:r>
            <a:endParaRPr lang="en-US" sz="1600" dirty="0"/>
          </a:p>
        </p:txBody>
      </p:sp>
      <p:sp>
        <p:nvSpPr>
          <p:cNvPr id="5" name="Slide Number Placeholder 4"/>
          <p:cNvSpPr>
            <a:spLocks noGrp="1"/>
          </p:cNvSpPr>
          <p:nvPr>
            <p:ph type="sldNum" sz="quarter" idx="12"/>
          </p:nvPr>
        </p:nvSpPr>
        <p:spPr/>
        <p:txBody>
          <a:bodyPr/>
          <a:lstStyle/>
          <a:p>
            <a:fld id="{FC813F07-13C3-4D1F-9B94-AF53317F4586}" type="slidenum">
              <a:rPr lang="en-US" smtClean="0"/>
              <a:pPr/>
              <a:t>1</a:t>
            </a:fld>
            <a:endParaRPr lang="en-US"/>
          </a:p>
        </p:txBody>
      </p:sp>
    </p:spTree>
    <p:extLst>
      <p:ext uri="{BB962C8B-B14F-4D97-AF65-F5344CB8AC3E}">
        <p14:creationId xmlns:p14="http://schemas.microsoft.com/office/powerpoint/2010/main" val="531298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According to the Surgeon General’s National Strategy for Suicide </a:t>
            </a:r>
            <a:r>
              <a:rPr lang="en-US" sz="3600" dirty="0" smtClean="0"/>
              <a:t>Prevention</a:t>
            </a:r>
            <a:endParaRPr lang="en-US" sz="3600" dirty="0"/>
          </a:p>
        </p:txBody>
      </p:sp>
      <p:sp>
        <p:nvSpPr>
          <p:cNvPr id="3" name="Content Placeholder 2"/>
          <p:cNvSpPr>
            <a:spLocks noGrp="1"/>
          </p:cNvSpPr>
          <p:nvPr>
            <p:ph idx="1"/>
          </p:nvPr>
        </p:nvSpPr>
        <p:spPr>
          <a:xfrm>
            <a:off x="457200" y="1600200"/>
            <a:ext cx="8229600" cy="4800600"/>
          </a:xfrm>
        </p:spPr>
        <p:txBody>
          <a:bodyPr>
            <a:normAutofit/>
          </a:bodyPr>
          <a:lstStyle/>
          <a:p>
            <a:r>
              <a:rPr lang="en-US" dirty="0"/>
              <a:t>A</a:t>
            </a:r>
            <a:r>
              <a:rPr lang="en-US" dirty="0" smtClean="0"/>
              <a:t> </a:t>
            </a:r>
            <a:r>
              <a:rPr lang="en-US" dirty="0"/>
              <a:t>gatekeeper is someone in a position to recognize a crisis and the warning signs that someone may be contemplating suicide. </a:t>
            </a:r>
            <a:endParaRPr lang="en-US" dirty="0" smtClean="0"/>
          </a:p>
          <a:p>
            <a:endParaRPr lang="en-US" dirty="0" smtClean="0"/>
          </a:p>
          <a:p>
            <a:r>
              <a:rPr lang="en-US" dirty="0" smtClean="0"/>
              <a:t>Gatekeepers </a:t>
            </a:r>
            <a:r>
              <a:rPr lang="en-US" dirty="0"/>
              <a:t>include parents, friends, neighbors, teachers, ministers, doctors, nurses, office supervisors, squad leaders, foremen, police officers, advisors, caseworkers, firefighters, and many others who are strategically positioned to recognize and refer someone at risk of suicide.</a:t>
            </a:r>
          </a:p>
        </p:txBody>
      </p:sp>
      <p:sp>
        <p:nvSpPr>
          <p:cNvPr id="4" name="Slide Number Placeholder 3"/>
          <p:cNvSpPr>
            <a:spLocks noGrp="1"/>
          </p:cNvSpPr>
          <p:nvPr>
            <p:ph type="sldNum" sz="quarter" idx="12"/>
          </p:nvPr>
        </p:nvSpPr>
        <p:spPr/>
        <p:txBody>
          <a:bodyPr/>
          <a:lstStyle/>
          <a:p>
            <a:fld id="{FC813F07-13C3-4D1F-9B94-AF53317F4586}" type="slidenum">
              <a:rPr lang="en-US" smtClean="0"/>
              <a:pPr/>
              <a:t>10</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15" y="6155155"/>
            <a:ext cx="979714" cy="342900"/>
          </a:xfrm>
          <a:prstGeom prst="rect">
            <a:avLst/>
          </a:prstGeom>
        </p:spPr>
      </p:pic>
    </p:spTree>
    <p:extLst>
      <p:ext uri="{BB962C8B-B14F-4D97-AF65-F5344CB8AC3E}">
        <p14:creationId xmlns:p14="http://schemas.microsoft.com/office/powerpoint/2010/main" val="130980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and What are Gatekeepers?</a:t>
            </a:r>
            <a:endParaRPr lang="en-US" dirty="0"/>
          </a:p>
        </p:txBody>
      </p:sp>
      <p:sp>
        <p:nvSpPr>
          <p:cNvPr id="3" name="Content Placeholder 2"/>
          <p:cNvSpPr>
            <a:spLocks noGrp="1"/>
          </p:cNvSpPr>
          <p:nvPr>
            <p:ph idx="1"/>
          </p:nvPr>
        </p:nvSpPr>
        <p:spPr/>
        <p:txBody>
          <a:bodyPr>
            <a:normAutofit fontScale="92500" lnSpcReduction="20000"/>
          </a:bodyPr>
          <a:lstStyle/>
          <a:p>
            <a:pPr marL="265176" indent="-265176">
              <a:lnSpc>
                <a:spcPct val="170000"/>
              </a:lnSpc>
              <a:spcBef>
                <a:spcPts val="0"/>
              </a:spcBef>
              <a:buNone/>
              <a:defRPr/>
            </a:pPr>
            <a:r>
              <a:rPr lang="en-US" b="1" dirty="0">
                <a:latin typeface="Calibri" pitchFamily="34" charset="0"/>
              </a:rPr>
              <a:t> Gatekeepers</a:t>
            </a:r>
            <a:r>
              <a:rPr lang="en-US" dirty="0">
                <a:latin typeface="Calibri" pitchFamily="34" charset="0"/>
              </a:rPr>
              <a:t> are </a:t>
            </a:r>
            <a:r>
              <a:rPr lang="en-US" dirty="0" smtClean="0">
                <a:latin typeface="Calibri" pitchFamily="34" charset="0"/>
              </a:rPr>
              <a:t>individuals who </a:t>
            </a:r>
            <a:r>
              <a:rPr lang="en-US" dirty="0">
                <a:latin typeface="Calibri" pitchFamily="34" charset="0"/>
              </a:rPr>
              <a:t>by the nature of their job, or in their personal </a:t>
            </a:r>
            <a:r>
              <a:rPr lang="en-US" dirty="0" smtClean="0">
                <a:latin typeface="Calibri" pitchFamily="34" charset="0"/>
              </a:rPr>
              <a:t>relationships, </a:t>
            </a:r>
            <a:r>
              <a:rPr lang="en-US" dirty="0">
                <a:latin typeface="Calibri" pitchFamily="34" charset="0"/>
              </a:rPr>
              <a:t>are in a position to observe high risk behaviors and take action when necessary. </a:t>
            </a:r>
            <a:r>
              <a:rPr lang="en-US" b="1" dirty="0">
                <a:latin typeface="Calibri" pitchFamily="34" charset="0"/>
              </a:rPr>
              <a:t>A Gatekeeper refers to someone who:</a:t>
            </a:r>
          </a:p>
          <a:p>
            <a:pPr marL="265176" indent="-265176">
              <a:lnSpc>
                <a:spcPct val="170000"/>
              </a:lnSpc>
              <a:spcBef>
                <a:spcPts val="0"/>
              </a:spcBef>
              <a:buFont typeface="Wingdings 2"/>
              <a:buChar char=""/>
              <a:defRPr/>
            </a:pPr>
            <a:r>
              <a:rPr lang="en-US" b="1" dirty="0">
                <a:latin typeface="Calibri" pitchFamily="34" charset="0"/>
              </a:rPr>
              <a:t>   </a:t>
            </a:r>
            <a:r>
              <a:rPr lang="en-US" dirty="0">
                <a:latin typeface="Calibri" pitchFamily="34" charset="0"/>
              </a:rPr>
              <a:t>Knows basic information about </a:t>
            </a:r>
            <a:r>
              <a:rPr lang="en-US" dirty="0" smtClean="0">
                <a:latin typeface="Calibri" pitchFamily="34" charset="0"/>
              </a:rPr>
              <a:t>suicide and learns </a:t>
            </a:r>
            <a:r>
              <a:rPr lang="en-US" dirty="0">
                <a:latin typeface="Calibri" pitchFamily="34" charset="0"/>
              </a:rPr>
              <a:t>basic suicide </a:t>
            </a:r>
            <a:r>
              <a:rPr lang="en-US" dirty="0" smtClean="0">
                <a:latin typeface="Calibri" pitchFamily="34" charset="0"/>
              </a:rPr>
              <a:t>   </a:t>
            </a:r>
          </a:p>
          <a:p>
            <a:pPr marL="0" indent="0">
              <a:lnSpc>
                <a:spcPct val="170000"/>
              </a:lnSpc>
              <a:spcBef>
                <a:spcPts val="0"/>
              </a:spcBef>
              <a:buNone/>
              <a:defRPr/>
            </a:pPr>
            <a:r>
              <a:rPr lang="en-US" dirty="0">
                <a:latin typeface="Calibri" pitchFamily="34" charset="0"/>
              </a:rPr>
              <a:t> </a:t>
            </a:r>
            <a:r>
              <a:rPr lang="en-US" dirty="0" smtClean="0">
                <a:latin typeface="Calibri" pitchFamily="34" charset="0"/>
              </a:rPr>
              <a:t>       intervention skills.</a:t>
            </a:r>
            <a:endParaRPr lang="en-US" dirty="0">
              <a:latin typeface="Calibri" pitchFamily="34" charset="0"/>
            </a:endParaRPr>
          </a:p>
          <a:p>
            <a:pPr marL="265176" indent="-265176">
              <a:lnSpc>
                <a:spcPct val="170000"/>
              </a:lnSpc>
              <a:spcBef>
                <a:spcPts val="0"/>
              </a:spcBef>
              <a:buFont typeface="Wingdings 2"/>
              <a:buChar char=""/>
              <a:defRPr/>
            </a:pPr>
            <a:r>
              <a:rPr lang="en-US" dirty="0">
                <a:latin typeface="Calibri" pitchFamily="34" charset="0"/>
              </a:rPr>
              <a:t>   Believes that suicide can be prevented. </a:t>
            </a:r>
          </a:p>
          <a:p>
            <a:pPr marL="265176" indent="-265176">
              <a:lnSpc>
                <a:spcPct val="170000"/>
              </a:lnSpc>
              <a:spcBef>
                <a:spcPts val="0"/>
              </a:spcBef>
              <a:buFont typeface="Wingdings 2"/>
              <a:buChar char=""/>
              <a:defRPr/>
            </a:pPr>
            <a:r>
              <a:rPr lang="en-US" dirty="0" smtClean="0">
                <a:latin typeface="Calibri" pitchFamily="34" charset="0"/>
              </a:rPr>
              <a:t>   </a:t>
            </a:r>
            <a:r>
              <a:rPr lang="en-US" dirty="0">
                <a:latin typeface="Calibri" pitchFamily="34" charset="0"/>
              </a:rPr>
              <a:t>Has the confidence to respond.</a:t>
            </a:r>
          </a:p>
          <a:p>
            <a:pPr marL="265176" indent="-265176">
              <a:lnSpc>
                <a:spcPct val="170000"/>
              </a:lnSpc>
              <a:spcBef>
                <a:spcPts val="0"/>
              </a:spcBef>
              <a:buFont typeface="Wingdings 2"/>
              <a:buChar char=""/>
              <a:defRPr/>
            </a:pPr>
            <a:r>
              <a:rPr lang="en-US" dirty="0">
                <a:latin typeface="Calibri" pitchFamily="34" charset="0"/>
              </a:rPr>
              <a:t>   Can assist in the aftermath of a suicide. </a:t>
            </a:r>
          </a:p>
          <a:p>
            <a:endParaRPr lang="en-US" dirty="0" smtClean="0">
              <a:latin typeface="Calibri" pitchFamily="34" charset="0"/>
            </a:endParaRPr>
          </a:p>
          <a:p>
            <a:pPr marL="0" indent="0">
              <a:buNone/>
            </a:pPr>
            <a:r>
              <a:rPr lang="en-US" dirty="0" smtClean="0">
                <a:latin typeface="Calibri" pitchFamily="34" charset="0"/>
              </a:rPr>
              <a:t> </a:t>
            </a:r>
            <a:r>
              <a:rPr lang="en-US" b="1" dirty="0" smtClean="0">
                <a:latin typeface="Calibri" pitchFamily="34" charset="0"/>
              </a:rPr>
              <a:t> </a:t>
            </a:r>
            <a:endParaRPr lang="en-US" dirty="0"/>
          </a:p>
        </p:txBody>
      </p:sp>
      <p:sp>
        <p:nvSpPr>
          <p:cNvPr id="5" name="Slide Number Placeholder 4"/>
          <p:cNvSpPr>
            <a:spLocks noGrp="1"/>
          </p:cNvSpPr>
          <p:nvPr>
            <p:ph type="sldNum" sz="quarter" idx="12"/>
          </p:nvPr>
        </p:nvSpPr>
        <p:spPr/>
        <p:txBody>
          <a:bodyPr/>
          <a:lstStyle/>
          <a:p>
            <a:fld id="{FC813F07-13C3-4D1F-9B94-AF53317F4586}" type="slidenum">
              <a:rPr lang="en-US" smtClean="0"/>
              <a:pPr/>
              <a:t>11</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15" y="6155155"/>
            <a:ext cx="979714" cy="342900"/>
          </a:xfrm>
          <a:prstGeom prst="rect">
            <a:avLst/>
          </a:prstGeom>
        </p:spPr>
      </p:pic>
    </p:spTree>
    <p:extLst>
      <p:ext uri="{BB962C8B-B14F-4D97-AF65-F5344CB8AC3E}">
        <p14:creationId xmlns:p14="http://schemas.microsoft.com/office/powerpoint/2010/main" val="3111689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a:t>
            </a:r>
            <a:endParaRPr lang="en-US" dirty="0"/>
          </a:p>
        </p:txBody>
      </p:sp>
      <p:sp>
        <p:nvSpPr>
          <p:cNvPr id="3" name="Content Placeholder 2"/>
          <p:cNvSpPr>
            <a:spLocks noGrp="1"/>
          </p:cNvSpPr>
          <p:nvPr>
            <p:ph idx="1"/>
          </p:nvPr>
        </p:nvSpPr>
        <p:spPr/>
        <p:txBody>
          <a:bodyPr>
            <a:normAutofit/>
          </a:bodyPr>
          <a:lstStyle/>
          <a:p>
            <a:r>
              <a:rPr lang="en-US" dirty="0" smtClean="0"/>
              <a:t>You need to come into this training with an understanding that you are not asked to be a therapist!</a:t>
            </a:r>
          </a:p>
          <a:p>
            <a:pPr marL="0" indent="0">
              <a:buNone/>
            </a:pPr>
            <a:endParaRPr lang="en-US" dirty="0" smtClean="0"/>
          </a:p>
          <a:p>
            <a:r>
              <a:rPr lang="en-US" dirty="0" smtClean="0"/>
              <a:t>This training is similar to any training for identifying the signs of a physical illness and asking for help for a child.</a:t>
            </a:r>
          </a:p>
          <a:p>
            <a:pPr marL="0" indent="0">
              <a:buNone/>
            </a:pPr>
            <a:endParaRPr lang="en-US" dirty="0" smtClean="0"/>
          </a:p>
          <a:p>
            <a:r>
              <a:rPr lang="en-US" dirty="0" smtClean="0"/>
              <a:t>Yes, suicide is scary. We are only asking you to do what you would normally want to do anyway, we are just giving you some tools. </a:t>
            </a:r>
            <a:endParaRPr lang="en-US" dirty="0"/>
          </a:p>
        </p:txBody>
      </p:sp>
      <p:sp>
        <p:nvSpPr>
          <p:cNvPr id="4" name="Slide Number Placeholder 3"/>
          <p:cNvSpPr>
            <a:spLocks noGrp="1"/>
          </p:cNvSpPr>
          <p:nvPr>
            <p:ph type="sldNum" sz="quarter" idx="12"/>
          </p:nvPr>
        </p:nvSpPr>
        <p:spPr/>
        <p:txBody>
          <a:bodyPr/>
          <a:lstStyle/>
          <a:p>
            <a:fld id="{FC813F07-13C3-4D1F-9B94-AF53317F4586}" type="slidenum">
              <a:rPr lang="en-US" smtClean="0"/>
              <a:pPr/>
              <a:t>12</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324600"/>
            <a:ext cx="979714" cy="342900"/>
          </a:xfrm>
          <a:prstGeom prst="rect">
            <a:avLst/>
          </a:prstGeom>
        </p:spPr>
      </p:pic>
    </p:spTree>
    <p:extLst>
      <p:ext uri="{BB962C8B-B14F-4D97-AF65-F5344CB8AC3E}">
        <p14:creationId xmlns:p14="http://schemas.microsoft.com/office/powerpoint/2010/main" val="1662199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70000" lnSpcReduction="20000"/>
          </a:bodyPr>
          <a:lstStyle/>
          <a:p>
            <a:pPr marL="0" indent="0">
              <a:buNone/>
            </a:pPr>
            <a:r>
              <a:rPr lang="en-US" sz="4800" dirty="0" smtClean="0"/>
              <a:t>FIRST……</a:t>
            </a:r>
          </a:p>
          <a:p>
            <a:pPr marL="0" indent="0">
              <a:buNone/>
            </a:pPr>
            <a:endParaRPr lang="en-US" sz="4800" dirty="0" smtClean="0"/>
          </a:p>
          <a:p>
            <a:r>
              <a:rPr lang="en-US" sz="4800" dirty="0" smtClean="0"/>
              <a:t>Schools should have in place protocols PRIOR to any trainings on how to identify students at risk of suicide.  Everyone in the school should know these protocols. </a:t>
            </a:r>
          </a:p>
          <a:p>
            <a:pPr marL="0" indent="0">
              <a:buNone/>
            </a:pPr>
            <a:endParaRPr lang="en-US" sz="4800" dirty="0" smtClean="0"/>
          </a:p>
          <a:p>
            <a:r>
              <a:rPr lang="en-US" sz="4800" dirty="0" smtClean="0"/>
              <a:t>Identifying students who may be at risk of suicide will be more likely to be successful when these procedures are in place, and only after these procedures are  in place is a school ready to implement other suicide prevention strategies.   LET’S DISCUSS YOUR SCHOOL.</a:t>
            </a:r>
            <a:endParaRPr lang="en-US" sz="4800" dirty="0"/>
          </a:p>
        </p:txBody>
      </p:sp>
      <p:sp>
        <p:nvSpPr>
          <p:cNvPr id="4" name="Slide Number Placeholder 3"/>
          <p:cNvSpPr>
            <a:spLocks noGrp="1"/>
          </p:cNvSpPr>
          <p:nvPr>
            <p:ph type="sldNum" sz="quarter" idx="12"/>
          </p:nvPr>
        </p:nvSpPr>
        <p:spPr/>
        <p:txBody>
          <a:bodyPr/>
          <a:lstStyle/>
          <a:p>
            <a:fld id="{FC813F07-13C3-4D1F-9B94-AF53317F4586}" type="slidenum">
              <a:rPr lang="en-US" smtClean="0"/>
              <a:pPr/>
              <a:t>13</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15" y="6155155"/>
            <a:ext cx="979714" cy="3429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idx="1"/>
          </p:nvPr>
        </p:nvSpPr>
        <p:spPr/>
        <p:txBody>
          <a:bodyPr/>
          <a:lstStyle/>
          <a:p>
            <a:pPr marL="0" indent="0">
              <a:buNone/>
            </a:pPr>
            <a:r>
              <a:rPr lang="en-US" dirty="0" smtClean="0"/>
              <a:t>All staff should have:</a:t>
            </a:r>
          </a:p>
          <a:p>
            <a:pPr marL="0" indent="0">
              <a:buNone/>
            </a:pPr>
            <a:endParaRPr lang="en-US" dirty="0" smtClean="0"/>
          </a:p>
          <a:p>
            <a:r>
              <a:rPr lang="en-US" dirty="0" smtClean="0"/>
              <a:t>Education on the importance of suicide prevention and….</a:t>
            </a:r>
          </a:p>
          <a:p>
            <a:r>
              <a:rPr lang="en-US" dirty="0" smtClean="0"/>
              <a:t>How to recognize suicide risk.</a:t>
            </a:r>
          </a:p>
          <a:p>
            <a:pPr marL="0" indent="0">
              <a:buNone/>
            </a:pPr>
            <a:endParaRPr lang="en-US" dirty="0" smtClean="0"/>
          </a:p>
          <a:p>
            <a:r>
              <a:rPr lang="en-US" dirty="0" smtClean="0"/>
              <a:t>Only selected staff should have training to assess and refer students at risk of suicide to the appropriate services. </a:t>
            </a:r>
          </a:p>
          <a:p>
            <a:pPr marL="0" indent="0">
              <a:buNone/>
            </a:pPr>
            <a:endParaRPr lang="en-US" dirty="0" smtClean="0"/>
          </a:p>
          <a:p>
            <a:r>
              <a:rPr lang="en-US" dirty="0" smtClean="0"/>
              <a:t>You are not alone in this!</a:t>
            </a:r>
            <a:endParaRPr lang="en-US" dirty="0"/>
          </a:p>
        </p:txBody>
      </p:sp>
      <p:sp>
        <p:nvSpPr>
          <p:cNvPr id="4" name="Slide Number Placeholder 3"/>
          <p:cNvSpPr>
            <a:spLocks noGrp="1"/>
          </p:cNvSpPr>
          <p:nvPr>
            <p:ph type="sldNum" sz="quarter" idx="12"/>
          </p:nvPr>
        </p:nvSpPr>
        <p:spPr/>
        <p:txBody>
          <a:bodyPr/>
          <a:lstStyle/>
          <a:p>
            <a:fld id="{FC813F07-13C3-4D1F-9B94-AF53317F4586}" type="slidenum">
              <a:rPr lang="en-US" smtClean="0"/>
              <a:pPr/>
              <a:t>14</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15" y="6155155"/>
            <a:ext cx="979714" cy="342900"/>
          </a:xfrm>
          <a:prstGeom prst="rect">
            <a:avLst/>
          </a:prstGeom>
        </p:spPr>
      </p:pic>
    </p:spTree>
    <p:extLst>
      <p:ext uri="{BB962C8B-B14F-4D97-AF65-F5344CB8AC3E}">
        <p14:creationId xmlns:p14="http://schemas.microsoft.com/office/powerpoint/2010/main" val="4191980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TEAM</a:t>
            </a:r>
            <a:endParaRPr lang="en-US" dirty="0"/>
          </a:p>
        </p:txBody>
      </p:sp>
      <p:graphicFrame>
        <p:nvGraphicFramePr>
          <p:cNvPr id="5" name="Content Placeholder 4"/>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FC813F07-13C3-4D1F-9B94-AF53317F4586}" type="slidenum">
              <a:rPr lang="en-US" smtClean="0"/>
              <a:pPr/>
              <a:t>15</a:t>
            </a:fld>
            <a:endParaRPr lang="en-US"/>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1415" y="6155155"/>
            <a:ext cx="979714" cy="342900"/>
          </a:xfrm>
          <a:prstGeom prst="rect">
            <a:avLst/>
          </a:prstGeom>
        </p:spPr>
      </p:pic>
    </p:spTree>
    <p:extLst>
      <p:ext uri="{BB962C8B-B14F-4D97-AF65-F5344CB8AC3E}">
        <p14:creationId xmlns:p14="http://schemas.microsoft.com/office/powerpoint/2010/main" val="25551031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Intervention Process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Youth </a:t>
            </a:r>
            <a:r>
              <a:rPr lang="en-US" dirty="0"/>
              <a:t>suicide prevention in schools includes five major areas of responsibility: </a:t>
            </a:r>
            <a:endParaRPr lang="en-US" dirty="0" smtClean="0"/>
          </a:p>
          <a:p>
            <a:pPr marL="0" indent="0">
              <a:buNone/>
            </a:pPr>
            <a:r>
              <a:rPr lang="en-US" dirty="0" smtClean="0"/>
              <a:t>1</a:t>
            </a:r>
            <a:r>
              <a:rPr lang="en-US" dirty="0"/>
              <a:t>. Identification; </a:t>
            </a:r>
            <a:endParaRPr lang="en-US" dirty="0" smtClean="0"/>
          </a:p>
          <a:p>
            <a:pPr marL="0" indent="0">
              <a:buNone/>
            </a:pPr>
            <a:r>
              <a:rPr lang="en-US" dirty="0" smtClean="0"/>
              <a:t>2</a:t>
            </a:r>
            <a:r>
              <a:rPr lang="en-US" dirty="0"/>
              <a:t>. Assessment; </a:t>
            </a:r>
            <a:endParaRPr lang="en-US" dirty="0" smtClean="0"/>
          </a:p>
          <a:p>
            <a:pPr marL="0" indent="0">
              <a:buNone/>
            </a:pPr>
            <a:r>
              <a:rPr lang="en-US" dirty="0" smtClean="0"/>
              <a:t>3</a:t>
            </a:r>
            <a:r>
              <a:rPr lang="en-US" dirty="0"/>
              <a:t>. Management and Referral; </a:t>
            </a:r>
            <a:endParaRPr lang="en-US" dirty="0" smtClean="0"/>
          </a:p>
          <a:p>
            <a:pPr marL="0" indent="0">
              <a:buNone/>
            </a:pPr>
            <a:r>
              <a:rPr lang="en-US" dirty="0" smtClean="0"/>
              <a:t>4</a:t>
            </a:r>
            <a:r>
              <a:rPr lang="en-US" dirty="0"/>
              <a:t>. Support Services and Monitoring; </a:t>
            </a:r>
            <a:r>
              <a:rPr lang="en-US" dirty="0" smtClean="0"/>
              <a:t>and</a:t>
            </a:r>
          </a:p>
          <a:p>
            <a:pPr marL="0" indent="0">
              <a:buNone/>
            </a:pPr>
            <a:r>
              <a:rPr lang="en-US" dirty="0" smtClean="0"/>
              <a:t>5</a:t>
            </a:r>
            <a:r>
              <a:rPr lang="en-US" dirty="0"/>
              <a:t>. Crisis Intervention and Post-Intervention Planning.</a:t>
            </a:r>
          </a:p>
        </p:txBody>
      </p:sp>
      <p:sp>
        <p:nvSpPr>
          <p:cNvPr id="4" name="Slide Number Placeholder 3"/>
          <p:cNvSpPr>
            <a:spLocks noGrp="1"/>
          </p:cNvSpPr>
          <p:nvPr>
            <p:ph type="sldNum" sz="quarter" idx="12"/>
          </p:nvPr>
        </p:nvSpPr>
        <p:spPr/>
        <p:txBody>
          <a:bodyPr/>
          <a:lstStyle/>
          <a:p>
            <a:fld id="{FC813F07-13C3-4D1F-9B94-AF53317F4586}" type="slidenum">
              <a:rPr lang="en-US" smtClean="0"/>
              <a:pPr/>
              <a:t>16</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15" y="6155155"/>
            <a:ext cx="979714" cy="342900"/>
          </a:xfrm>
          <a:prstGeom prst="rect">
            <a:avLst/>
          </a:prstGeom>
        </p:spPr>
      </p:pic>
    </p:spTree>
    <p:extLst>
      <p:ext uri="{BB962C8B-B14F-4D97-AF65-F5344CB8AC3E}">
        <p14:creationId xmlns:p14="http://schemas.microsoft.com/office/powerpoint/2010/main" val="291019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Risk Factors- Protective Factors </a:t>
            </a:r>
            <a:br>
              <a:rPr lang="en-US" dirty="0" smtClean="0"/>
            </a:br>
            <a:r>
              <a:rPr lang="en-US" dirty="0" smtClean="0"/>
              <a:t>But Most Important are Warning Signs</a:t>
            </a:r>
            <a:endParaRPr lang="en-US" dirty="0"/>
          </a:p>
        </p:txBody>
      </p:sp>
      <p:sp>
        <p:nvSpPr>
          <p:cNvPr id="3" name="Slide Number Placeholder 2"/>
          <p:cNvSpPr>
            <a:spLocks noGrp="1"/>
          </p:cNvSpPr>
          <p:nvPr>
            <p:ph type="sldNum" sz="quarter" idx="12"/>
          </p:nvPr>
        </p:nvSpPr>
        <p:spPr/>
        <p:txBody>
          <a:bodyPr/>
          <a:lstStyle/>
          <a:p>
            <a:fld id="{FC813F07-13C3-4D1F-9B94-AF53317F4586}" type="slidenum">
              <a:rPr lang="en-US" smtClean="0"/>
              <a:pPr/>
              <a:t>17</a:t>
            </a:fld>
            <a:endParaRPr lang="en-US"/>
          </a:p>
        </p:txBody>
      </p:sp>
      <p:sp>
        <p:nvSpPr>
          <p:cNvPr id="5" name="Rectangle 4"/>
          <p:cNvSpPr/>
          <p:nvPr/>
        </p:nvSpPr>
        <p:spPr>
          <a:xfrm>
            <a:off x="628650" y="2044006"/>
            <a:ext cx="7962900" cy="4154984"/>
          </a:xfrm>
          <a:prstGeom prst="rect">
            <a:avLst/>
          </a:prstGeom>
        </p:spPr>
        <p:txBody>
          <a:bodyPr wrap="square">
            <a:spAutoFit/>
          </a:bodyPr>
          <a:lstStyle/>
          <a:p>
            <a:endParaRPr lang="en-US" sz="2400" dirty="0"/>
          </a:p>
          <a:p>
            <a:r>
              <a:rPr lang="en-US" sz="2400" b="1" dirty="0">
                <a:solidFill>
                  <a:srgbClr val="FFC000"/>
                </a:solidFill>
              </a:rPr>
              <a:t>Risk factors </a:t>
            </a:r>
            <a:r>
              <a:rPr lang="en-US" sz="2400" dirty="0"/>
              <a:t>are characteristics that make it more likely that an individual will consider, attempt, or die by suicide.  </a:t>
            </a:r>
          </a:p>
          <a:p>
            <a:endParaRPr lang="en-US" sz="2400" u="sng" dirty="0"/>
          </a:p>
          <a:p>
            <a:r>
              <a:rPr lang="en-US" sz="2400" b="1" dirty="0">
                <a:solidFill>
                  <a:schemeClr val="accent6">
                    <a:lumMod val="50000"/>
                  </a:schemeClr>
                </a:solidFill>
              </a:rPr>
              <a:t>Protective factors </a:t>
            </a:r>
            <a:r>
              <a:rPr lang="en-US" sz="2400" dirty="0"/>
              <a:t>are characteristics that make it less likely that individuals will consider, attempt, or die by suicide. </a:t>
            </a:r>
          </a:p>
          <a:p>
            <a:endParaRPr lang="en-US" sz="2400" i="1" u="sng" dirty="0"/>
          </a:p>
          <a:p>
            <a:pPr lvl="0"/>
            <a:r>
              <a:rPr lang="en-US" sz="2400" dirty="0">
                <a:solidFill>
                  <a:srgbClr val="C00000"/>
                </a:solidFill>
                <a:ea typeface="Galdeano"/>
                <a:cs typeface="Galdeano"/>
                <a:sym typeface="Galdeano"/>
              </a:rPr>
              <a:t>Warning Signs: </a:t>
            </a:r>
            <a:r>
              <a:rPr lang="en-US" sz="2400" dirty="0">
                <a:solidFill>
                  <a:schemeClr val="dk2"/>
                </a:solidFill>
                <a:ea typeface="Galdeano"/>
                <a:cs typeface="Galdeano"/>
                <a:sym typeface="Galdeano"/>
              </a:rPr>
              <a:t>Behaviors that can be observed (Aggression, Sadness, Drug or Alcohol Abuse) and are more serious than risk.</a:t>
            </a:r>
          </a:p>
          <a:p>
            <a:endParaRPr lang="en-US" sz="2400" i="1" u="sng"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6964" y="5641183"/>
            <a:ext cx="734786" cy="257175"/>
          </a:xfrm>
          <a:prstGeom prst="rect">
            <a:avLst/>
          </a:prstGeom>
        </p:spPr>
      </p:pic>
    </p:spTree>
    <p:extLst>
      <p:ext uri="{BB962C8B-B14F-4D97-AF65-F5344CB8AC3E}">
        <p14:creationId xmlns:p14="http://schemas.microsoft.com/office/powerpoint/2010/main" val="4037155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Risk Factors- Protective Factors </a:t>
            </a:r>
            <a:br>
              <a:rPr lang="en-US" dirty="0" smtClean="0"/>
            </a:br>
            <a:r>
              <a:rPr lang="en-US" dirty="0" smtClean="0"/>
              <a:t>But Most Important are Warning Signs</a:t>
            </a:r>
            <a:endParaRPr lang="en-US" dirty="0"/>
          </a:p>
        </p:txBody>
      </p:sp>
      <p:sp>
        <p:nvSpPr>
          <p:cNvPr id="3" name="Slide Number Placeholder 2"/>
          <p:cNvSpPr>
            <a:spLocks noGrp="1"/>
          </p:cNvSpPr>
          <p:nvPr>
            <p:ph type="sldNum" sz="quarter" idx="12"/>
          </p:nvPr>
        </p:nvSpPr>
        <p:spPr/>
        <p:txBody>
          <a:bodyPr/>
          <a:lstStyle/>
          <a:p>
            <a:fld id="{FC813F07-13C3-4D1F-9B94-AF53317F4586}" type="slidenum">
              <a:rPr lang="en-US" smtClean="0"/>
              <a:pPr/>
              <a:t>18</a:t>
            </a:fld>
            <a:endParaRPr lang="en-US"/>
          </a:p>
        </p:txBody>
      </p:sp>
      <p:sp>
        <p:nvSpPr>
          <p:cNvPr id="5" name="Rectangle 4"/>
          <p:cNvSpPr/>
          <p:nvPr/>
        </p:nvSpPr>
        <p:spPr>
          <a:xfrm>
            <a:off x="685800" y="1582341"/>
            <a:ext cx="7696200" cy="4678204"/>
          </a:xfrm>
          <a:prstGeom prst="rect">
            <a:avLst/>
          </a:prstGeom>
        </p:spPr>
        <p:txBody>
          <a:bodyPr wrap="square">
            <a:spAutoFit/>
          </a:bodyPr>
          <a:lstStyle/>
          <a:p>
            <a:r>
              <a:rPr lang="en-US" sz="2800" b="1" dirty="0"/>
              <a:t>Risk factors </a:t>
            </a:r>
            <a:r>
              <a:rPr lang="en-US" sz="2800" dirty="0"/>
              <a:t>are often confused with warning signs of suicide, and frequently suicide prevention materials mix the two into lists of “what to watch out for.”</a:t>
            </a:r>
          </a:p>
          <a:p>
            <a:endParaRPr lang="en-US" sz="900" dirty="0"/>
          </a:p>
          <a:p>
            <a:r>
              <a:rPr lang="en-US" sz="2800" b="1" dirty="0"/>
              <a:t>Risk factors </a:t>
            </a:r>
            <a:r>
              <a:rPr lang="en-US" sz="2800" dirty="0"/>
              <a:t>are characteristics that make it more likely that an individual will consider, attempt, or die by suicide.  </a:t>
            </a:r>
            <a:r>
              <a:rPr lang="en-US" sz="2800" i="1" u="sng" dirty="0"/>
              <a:t>TOOLKIT pages </a:t>
            </a:r>
            <a:r>
              <a:rPr lang="en-US" sz="2800" i="1" u="sng" dirty="0" smtClean="0"/>
              <a:t>GO TO </a:t>
            </a:r>
            <a:r>
              <a:rPr lang="en-US" sz="2800" i="1" u="sng" dirty="0" err="1" smtClean="0"/>
              <a:t>pg</a:t>
            </a:r>
            <a:r>
              <a:rPr lang="en-US" sz="2800" i="1" u="sng" dirty="0" smtClean="0"/>
              <a:t> 33-35</a:t>
            </a:r>
            <a:endParaRPr lang="en-US" sz="2800" i="1" u="sng" dirty="0"/>
          </a:p>
          <a:p>
            <a:endParaRPr lang="en-US" sz="900" u="sng" dirty="0"/>
          </a:p>
          <a:p>
            <a:r>
              <a:rPr lang="en-US" sz="2800" b="1" dirty="0"/>
              <a:t>Protective factors </a:t>
            </a:r>
            <a:r>
              <a:rPr lang="en-US" sz="2800" dirty="0"/>
              <a:t>are characteristics that make it less likely that individuals will consider, attempt, or die by suicide. </a:t>
            </a:r>
            <a:r>
              <a:rPr lang="en-US" sz="2800" i="1" u="sng" dirty="0"/>
              <a:t>Toolkit </a:t>
            </a:r>
            <a:r>
              <a:rPr lang="en-US" sz="2800" i="1" u="sng" dirty="0" smtClean="0"/>
              <a:t>pages GO TO </a:t>
            </a:r>
            <a:r>
              <a:rPr lang="en-US" sz="2800" i="1" u="sng" dirty="0" err="1" smtClean="0"/>
              <a:t>pg</a:t>
            </a:r>
            <a:r>
              <a:rPr lang="en-US" sz="2800" i="1" u="sng" dirty="0" smtClean="0"/>
              <a:t> </a:t>
            </a:r>
            <a:r>
              <a:rPr lang="en-US" sz="2800" i="1" u="sng" dirty="0"/>
              <a:t>37-38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261794"/>
            <a:ext cx="979714" cy="342900"/>
          </a:xfrm>
          <a:prstGeom prst="rect">
            <a:avLst/>
          </a:prstGeom>
        </p:spPr>
      </p:pic>
    </p:spTree>
    <p:extLst>
      <p:ext uri="{BB962C8B-B14F-4D97-AF65-F5344CB8AC3E}">
        <p14:creationId xmlns:p14="http://schemas.microsoft.com/office/powerpoint/2010/main" val="93629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Slide Number Placeholder 2"/>
          <p:cNvSpPr>
            <a:spLocks noGrp="1"/>
          </p:cNvSpPr>
          <p:nvPr>
            <p:ph type="sldNum" sz="quarter" idx="12"/>
          </p:nvPr>
        </p:nvSpPr>
        <p:spPr/>
        <p:txBody>
          <a:bodyPr/>
          <a:lstStyle/>
          <a:p>
            <a:fld id="{FC813F07-13C3-4D1F-9B94-AF53317F4586}" type="slidenum">
              <a:rPr lang="en-US" smtClean="0"/>
              <a:pPr/>
              <a:t>19</a:t>
            </a:fld>
            <a:endParaRPr lang="en-US"/>
          </a:p>
        </p:txBody>
      </p:sp>
      <p:sp>
        <p:nvSpPr>
          <p:cNvPr id="4" name="Rectangle 3"/>
          <p:cNvSpPr/>
          <p:nvPr/>
        </p:nvSpPr>
        <p:spPr>
          <a:xfrm>
            <a:off x="457200" y="1393904"/>
            <a:ext cx="8001000" cy="4031873"/>
          </a:xfrm>
          <a:prstGeom prst="rect">
            <a:avLst/>
          </a:prstGeom>
        </p:spPr>
        <p:txBody>
          <a:bodyPr wrap="square">
            <a:spAutoFit/>
          </a:bodyPr>
          <a:lstStyle/>
          <a:p>
            <a:r>
              <a:rPr lang="en-US" sz="3200" dirty="0"/>
              <a:t>Risk factors are stressful events, situations, or conditions that exist in a person’s life that may increase the likelihood of attempting or dying by suicide. There is no predictive list of a particular set of risk factors that spells imminent danger of suicide</a:t>
            </a:r>
            <a:r>
              <a:rPr lang="en-US" sz="3200" u="sng" dirty="0"/>
              <a:t>. It is important to understand that risk factors DO NOT cause suicide.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15" y="6155155"/>
            <a:ext cx="979714" cy="342900"/>
          </a:xfrm>
          <a:prstGeom prst="rect">
            <a:avLst/>
          </a:prstGeom>
        </p:spPr>
      </p:pic>
    </p:spTree>
    <p:extLst>
      <p:ext uri="{BB962C8B-B14F-4D97-AF65-F5344CB8AC3E}">
        <p14:creationId xmlns:p14="http://schemas.microsoft.com/office/powerpoint/2010/main" val="1756319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Dedication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To those who have lost their lives by suicide,</a:t>
            </a:r>
          </a:p>
          <a:p>
            <a:pPr marL="0" indent="0">
              <a:buNone/>
            </a:pPr>
            <a:r>
              <a:rPr lang="en-US" dirty="0" smtClean="0"/>
              <a:t>To those that struggle with thoughts of suicide,</a:t>
            </a:r>
          </a:p>
          <a:p>
            <a:pPr marL="0" indent="0">
              <a:buNone/>
            </a:pPr>
            <a:r>
              <a:rPr lang="en-US" dirty="0" smtClean="0"/>
              <a:t>To those who have made an attempt on their lives,</a:t>
            </a:r>
          </a:p>
          <a:p>
            <a:pPr marL="0" indent="0">
              <a:buNone/>
            </a:pPr>
            <a:r>
              <a:rPr lang="en-US" dirty="0" smtClean="0"/>
              <a:t>To those caring for someone that struggles,</a:t>
            </a:r>
          </a:p>
          <a:p>
            <a:pPr marL="0" indent="0">
              <a:buNone/>
            </a:pPr>
            <a:r>
              <a:rPr lang="en-US" dirty="0" smtClean="0"/>
              <a:t>To those left behind after a death by suicide,</a:t>
            </a:r>
          </a:p>
          <a:p>
            <a:pPr marL="0" indent="0">
              <a:buNone/>
            </a:pPr>
            <a:r>
              <a:rPr lang="en-US" dirty="0" smtClean="0"/>
              <a:t>To those in recovery, and</a:t>
            </a:r>
          </a:p>
          <a:p>
            <a:pPr marL="0" indent="0">
              <a:buNone/>
            </a:pPr>
            <a:r>
              <a:rPr lang="en-US" dirty="0" smtClean="0"/>
              <a:t>To all those who work tirelessly to prevent suicide and suicide attempts in our nation.</a:t>
            </a:r>
            <a:endParaRPr lang="en-US" sz="1200" dirty="0" smtClean="0"/>
          </a:p>
          <a:p>
            <a:pPr marL="0" indent="0" algn="r">
              <a:buNone/>
            </a:pPr>
            <a:r>
              <a:rPr lang="en-US" sz="1200" dirty="0" smtClean="0"/>
              <a:t>2012 National Strategy for Suicide Prevention</a:t>
            </a:r>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FC813F07-13C3-4D1F-9B94-AF53317F4586}" type="slidenum">
              <a:rPr lang="en-US" smtClean="0"/>
              <a:pPr/>
              <a:t>2</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15" y="6155155"/>
            <a:ext cx="979714" cy="342900"/>
          </a:xfrm>
          <a:prstGeom prst="rect">
            <a:avLst/>
          </a:prstGeom>
        </p:spPr>
      </p:pic>
    </p:spTree>
    <p:extLst>
      <p:ext uri="{BB962C8B-B14F-4D97-AF65-F5344CB8AC3E}">
        <p14:creationId xmlns:p14="http://schemas.microsoft.com/office/powerpoint/2010/main" val="35944421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 Depression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Identified by observing……… Feelings</a:t>
            </a:r>
          </a:p>
          <a:p>
            <a:pPr marL="0" indent="0">
              <a:buNone/>
            </a:pPr>
            <a:endParaRPr lang="en-US" dirty="0" smtClean="0"/>
          </a:p>
          <a:p>
            <a:r>
              <a:rPr lang="en-US" dirty="0"/>
              <a:t>S</a:t>
            </a:r>
            <a:r>
              <a:rPr lang="en-US" dirty="0" smtClean="0"/>
              <a:t>adness and hopelessness </a:t>
            </a:r>
            <a:r>
              <a:rPr lang="en-US" u="sng" dirty="0" smtClean="0"/>
              <a:t>lasting more than 2 weeks</a:t>
            </a:r>
          </a:p>
          <a:p>
            <a:r>
              <a:rPr lang="en-US" dirty="0" smtClean="0"/>
              <a:t>Very irritable</a:t>
            </a:r>
          </a:p>
          <a:p>
            <a:r>
              <a:rPr lang="en-US" dirty="0" smtClean="0"/>
              <a:t>Overreacting</a:t>
            </a:r>
          </a:p>
          <a:p>
            <a:r>
              <a:rPr lang="en-US" dirty="0" smtClean="0"/>
              <a:t>Feeling worthless</a:t>
            </a:r>
          </a:p>
          <a:p>
            <a:r>
              <a:rPr lang="en-US" dirty="0" smtClean="0"/>
              <a:t>Anxious</a:t>
            </a:r>
          </a:p>
          <a:p>
            <a:r>
              <a:rPr lang="en-US" dirty="0" smtClean="0"/>
              <a:t>Concerned with physical problems</a:t>
            </a:r>
          </a:p>
          <a:p>
            <a:r>
              <a:rPr lang="en-US" dirty="0" smtClean="0"/>
              <a:t>Fatigued </a:t>
            </a:r>
            <a:endParaRPr lang="en-US" dirty="0"/>
          </a:p>
        </p:txBody>
      </p:sp>
      <p:sp>
        <p:nvSpPr>
          <p:cNvPr id="4" name="Slide Number Placeholder 3"/>
          <p:cNvSpPr>
            <a:spLocks noGrp="1"/>
          </p:cNvSpPr>
          <p:nvPr>
            <p:ph type="sldNum" sz="quarter" idx="12"/>
          </p:nvPr>
        </p:nvSpPr>
        <p:spPr/>
        <p:txBody>
          <a:bodyPr/>
          <a:lstStyle/>
          <a:p>
            <a:fld id="{FC813F07-13C3-4D1F-9B94-AF53317F4586}" type="slidenum">
              <a:rPr lang="en-US" smtClean="0"/>
              <a:pPr/>
              <a:t>20</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15" y="6155155"/>
            <a:ext cx="979714" cy="342900"/>
          </a:xfrm>
          <a:prstGeom prst="rect">
            <a:avLst/>
          </a:prstGeom>
        </p:spPr>
      </p:pic>
    </p:spTree>
    <p:extLst>
      <p:ext uri="{BB962C8B-B14F-4D97-AF65-F5344CB8AC3E}">
        <p14:creationId xmlns:p14="http://schemas.microsoft.com/office/powerpoint/2010/main" val="19568622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Youth Depression </a:t>
            </a:r>
            <a:r>
              <a:rPr lang="en-US" dirty="0" err="1" smtClean="0"/>
              <a:t>cont</a:t>
            </a:r>
            <a:r>
              <a:rPr lang="en-US" dirty="0" smtClean="0"/>
              <a:t/>
            </a:r>
            <a:br>
              <a:rPr lang="en-US" dirty="0" smtClean="0"/>
            </a:br>
            <a:endParaRPr lang="en-US" dirty="0"/>
          </a:p>
        </p:txBody>
      </p:sp>
      <p:sp>
        <p:nvSpPr>
          <p:cNvPr id="3" name="Content Placeholder 2"/>
          <p:cNvSpPr>
            <a:spLocks noGrp="1"/>
          </p:cNvSpPr>
          <p:nvPr>
            <p:ph idx="1"/>
          </p:nvPr>
        </p:nvSpPr>
        <p:spPr>
          <a:xfrm>
            <a:off x="484632" y="1432878"/>
            <a:ext cx="8229600" cy="4525963"/>
          </a:xfrm>
        </p:spPr>
        <p:txBody>
          <a:bodyPr>
            <a:normAutofit/>
          </a:bodyPr>
          <a:lstStyle/>
          <a:p>
            <a:pPr marL="0" indent="0">
              <a:buNone/>
            </a:pPr>
            <a:r>
              <a:rPr lang="en-US" dirty="0" smtClean="0"/>
              <a:t>Noticing……… Changes</a:t>
            </a:r>
          </a:p>
          <a:p>
            <a:r>
              <a:rPr lang="en-US" dirty="0" smtClean="0"/>
              <a:t>Declining performance</a:t>
            </a:r>
          </a:p>
          <a:p>
            <a:r>
              <a:rPr lang="en-US" dirty="0" smtClean="0"/>
              <a:t>Losing interest in things once enjoyed</a:t>
            </a:r>
          </a:p>
          <a:p>
            <a:r>
              <a:rPr lang="en-US" dirty="0" smtClean="0"/>
              <a:t>Experiencing unexplained changes in sleeping or eating patterns</a:t>
            </a:r>
          </a:p>
          <a:p>
            <a:r>
              <a:rPr lang="en-US" dirty="0" smtClean="0"/>
              <a:t>Isolating</a:t>
            </a:r>
          </a:p>
          <a:p>
            <a:r>
              <a:rPr lang="en-US" dirty="0" smtClean="0"/>
              <a:t>Feeling life is too hard to handle</a:t>
            </a:r>
          </a:p>
          <a:p>
            <a:r>
              <a:rPr lang="en-US" dirty="0" smtClean="0"/>
              <a:t>Irritable </a:t>
            </a:r>
          </a:p>
          <a:p>
            <a:r>
              <a:rPr lang="en-US" dirty="0" smtClean="0"/>
              <a:t>Poor concentration</a:t>
            </a:r>
          </a:p>
          <a:p>
            <a:r>
              <a:rPr lang="en-US" dirty="0" smtClean="0"/>
              <a:t>Racing thoughts</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FC813F07-13C3-4D1F-9B94-AF53317F4586}" type="slidenum">
              <a:rPr lang="en-US" smtClean="0"/>
              <a:pPr/>
              <a:t>21</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15" y="6155155"/>
            <a:ext cx="979714" cy="342900"/>
          </a:xfrm>
          <a:prstGeom prst="rect">
            <a:avLst/>
          </a:prstGeom>
        </p:spPr>
      </p:pic>
    </p:spTree>
    <p:extLst>
      <p:ext uri="{BB962C8B-B14F-4D97-AF65-F5344CB8AC3E}">
        <p14:creationId xmlns:p14="http://schemas.microsoft.com/office/powerpoint/2010/main" val="7429099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111" y="411292"/>
            <a:ext cx="8048625" cy="994172"/>
          </a:xfrm>
        </p:spPr>
        <p:txBody>
          <a:bodyPr/>
          <a:lstStyle/>
          <a:p>
            <a:pPr algn="ctr"/>
            <a:r>
              <a:rPr lang="en-US" dirty="0" smtClean="0"/>
              <a:t>Protective Factors</a:t>
            </a:r>
            <a:endParaRPr lang="en-US" dirty="0"/>
          </a:p>
        </p:txBody>
      </p:sp>
      <p:sp>
        <p:nvSpPr>
          <p:cNvPr id="3" name="Slide Number Placeholder 2"/>
          <p:cNvSpPr>
            <a:spLocks noGrp="1"/>
          </p:cNvSpPr>
          <p:nvPr>
            <p:ph type="sldNum" sz="quarter" idx="12"/>
          </p:nvPr>
        </p:nvSpPr>
        <p:spPr/>
        <p:txBody>
          <a:bodyPr/>
          <a:lstStyle/>
          <a:p>
            <a:pPr algn="ctr">
              <a:buClr>
                <a:schemeClr val="dk2"/>
              </a:buClr>
              <a:buSzPct val="25000"/>
            </a:pPr>
            <a:fld id="{00000000-1234-1234-1234-123412341234}" type="slidenum">
              <a:rPr lang="en-US" sz="1000">
                <a:solidFill>
                  <a:schemeClr val="dk2"/>
                </a:solidFill>
                <a:latin typeface="Times New Roman"/>
                <a:ea typeface="Times New Roman"/>
                <a:cs typeface="Times New Roman"/>
                <a:sym typeface="Times New Roman"/>
              </a:rPr>
              <a:pPr algn="ctr">
                <a:buClr>
                  <a:schemeClr val="dk2"/>
                </a:buClr>
                <a:buSzPct val="25000"/>
              </a:pPr>
              <a:t>22</a:t>
            </a:fld>
            <a:endParaRPr lang="en-US" sz="1000">
              <a:solidFill>
                <a:schemeClr val="dk2"/>
              </a:solidFill>
              <a:latin typeface="Times New Roman"/>
              <a:ea typeface="Times New Roman"/>
              <a:cs typeface="Times New Roman"/>
              <a:sym typeface="Times New Roman"/>
            </a:endParaRPr>
          </a:p>
        </p:txBody>
      </p:sp>
      <p:sp>
        <p:nvSpPr>
          <p:cNvPr id="4" name="Rectangle 3"/>
          <p:cNvSpPr/>
          <p:nvPr/>
        </p:nvSpPr>
        <p:spPr>
          <a:xfrm>
            <a:off x="628649" y="2125266"/>
            <a:ext cx="8048625" cy="3785652"/>
          </a:xfrm>
          <a:prstGeom prst="rect">
            <a:avLst/>
          </a:prstGeom>
        </p:spPr>
        <p:txBody>
          <a:bodyPr wrap="square">
            <a:spAutoFit/>
          </a:bodyPr>
          <a:lstStyle/>
          <a:p>
            <a:pPr lvl="0"/>
            <a:r>
              <a:rPr lang="en-US" sz="2400" b="1" dirty="0">
                <a:solidFill>
                  <a:schemeClr val="dk1"/>
                </a:solidFill>
                <a:latin typeface="Galdeano"/>
                <a:ea typeface="Galdeano"/>
                <a:cs typeface="Galdeano"/>
                <a:sym typeface="Galdeano"/>
              </a:rPr>
              <a:t>Protective Factors </a:t>
            </a:r>
            <a:r>
              <a:rPr lang="en-US" sz="2400" dirty="0">
                <a:solidFill>
                  <a:schemeClr val="dk1"/>
                </a:solidFill>
                <a:latin typeface="Galdeano"/>
                <a:ea typeface="Galdeano"/>
                <a:cs typeface="Galdeano"/>
                <a:sym typeface="Galdeano"/>
              </a:rPr>
              <a:t>- personal and social resources that promote resiliency and reduce the potential of suicide. </a:t>
            </a:r>
            <a:r>
              <a:rPr lang="en-US" sz="2400" dirty="0"/>
              <a:t>Characteristics that make it less likely that individuals will consider, attempt, or die by suicide</a:t>
            </a:r>
            <a:r>
              <a:rPr lang="en-US" dirty="0"/>
              <a:t>.  </a:t>
            </a:r>
            <a:r>
              <a:rPr lang="en-US" sz="2400" dirty="0"/>
              <a:t>Protective factors may be family level (close supportive family), community level (small classrooms, positive supportive teachers), social (youth activities).</a:t>
            </a:r>
          </a:p>
          <a:p>
            <a:endParaRPr lang="en-US" sz="2400" dirty="0"/>
          </a:p>
          <a:p>
            <a:r>
              <a:rPr lang="en-US" sz="2400" dirty="0"/>
              <a:t>Many protective factors can be increased and some risk factors can be decreased.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15" y="6155155"/>
            <a:ext cx="979714" cy="342900"/>
          </a:xfrm>
          <a:prstGeom prst="rect">
            <a:avLst/>
          </a:prstGeom>
        </p:spPr>
      </p:pic>
    </p:spTree>
    <p:extLst>
      <p:ext uri="{BB962C8B-B14F-4D97-AF65-F5344CB8AC3E}">
        <p14:creationId xmlns:p14="http://schemas.microsoft.com/office/powerpoint/2010/main" val="1139100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ctr">
              <a:buClr>
                <a:schemeClr val="dk2"/>
              </a:buClr>
              <a:buSzPct val="25000"/>
            </a:pPr>
            <a:fld id="{00000000-1234-1234-1234-123412341234}" type="slidenum">
              <a:rPr lang="en-US" sz="1000">
                <a:solidFill>
                  <a:schemeClr val="dk2"/>
                </a:solidFill>
                <a:latin typeface="Times New Roman"/>
                <a:ea typeface="Times New Roman"/>
                <a:cs typeface="Times New Roman"/>
                <a:sym typeface="Times New Roman"/>
              </a:rPr>
              <a:pPr algn="ctr">
                <a:buClr>
                  <a:schemeClr val="dk2"/>
                </a:buClr>
                <a:buSzPct val="25000"/>
              </a:pPr>
              <a:t>23</a:t>
            </a:fld>
            <a:endParaRPr lang="en-US" sz="1000">
              <a:solidFill>
                <a:schemeClr val="dk2"/>
              </a:solidFill>
              <a:latin typeface="Times New Roman"/>
              <a:ea typeface="Times New Roman"/>
              <a:cs typeface="Times New Roman"/>
              <a:sym typeface="Times New Roman"/>
            </a:endParaRPr>
          </a:p>
        </p:txBody>
      </p:sp>
      <p:sp>
        <p:nvSpPr>
          <p:cNvPr id="3" name="Rectangle 2"/>
          <p:cNvSpPr/>
          <p:nvPr/>
        </p:nvSpPr>
        <p:spPr>
          <a:xfrm>
            <a:off x="476250" y="2444115"/>
            <a:ext cx="7477125" cy="3200876"/>
          </a:xfrm>
          <a:prstGeom prst="rect">
            <a:avLst/>
          </a:prstGeom>
        </p:spPr>
        <p:txBody>
          <a:bodyPr wrap="square">
            <a:spAutoFit/>
          </a:bodyPr>
          <a:lstStyle/>
          <a:p>
            <a:pPr marL="457200" indent="-457200">
              <a:buClr>
                <a:srgbClr val="990033"/>
              </a:buClr>
              <a:buSzPct val="100000"/>
              <a:buFont typeface="Noto Sans Symbols"/>
              <a:buChar char="❖"/>
            </a:pPr>
            <a:r>
              <a:rPr lang="en-US" sz="2400" dirty="0">
                <a:ea typeface="Galdeano"/>
                <a:cs typeface="Galdeano"/>
                <a:sym typeface="Galdeano"/>
              </a:rPr>
              <a:t>Supports - Supportive parents, friends, teachers &amp; other caring adults </a:t>
            </a:r>
          </a:p>
          <a:p>
            <a:pPr marL="457200" indent="-457200">
              <a:spcBef>
                <a:spcPts val="300"/>
              </a:spcBef>
              <a:buClr>
                <a:srgbClr val="990033"/>
              </a:buClr>
              <a:buSzPct val="100000"/>
              <a:buFont typeface="Noto Sans Symbols"/>
              <a:buChar char="❖"/>
            </a:pPr>
            <a:r>
              <a:rPr lang="en-US" sz="2400" dirty="0">
                <a:ea typeface="Galdeano"/>
                <a:cs typeface="Galdeano"/>
                <a:sym typeface="Galdeano"/>
              </a:rPr>
              <a:t>Skills</a:t>
            </a:r>
            <a:r>
              <a:rPr lang="en-US" sz="2400" b="1" dirty="0">
                <a:ea typeface="Galdeano"/>
                <a:cs typeface="Galdeano"/>
                <a:sym typeface="Galdeano"/>
              </a:rPr>
              <a:t> </a:t>
            </a:r>
            <a:r>
              <a:rPr lang="en-US" sz="2400" dirty="0">
                <a:ea typeface="Galdeano"/>
                <a:cs typeface="Galdeano"/>
                <a:sym typeface="Galdeano"/>
              </a:rPr>
              <a:t>to think, communicate, solve problems, manage anger</a:t>
            </a:r>
          </a:p>
          <a:p>
            <a:pPr marL="457200" indent="-457200">
              <a:spcBef>
                <a:spcPts val="300"/>
              </a:spcBef>
              <a:buClr>
                <a:srgbClr val="990033"/>
              </a:buClr>
              <a:buSzPct val="100000"/>
              <a:buFont typeface="Noto Sans Symbols"/>
              <a:buChar char="❖"/>
            </a:pPr>
            <a:r>
              <a:rPr lang="en-US" sz="2400" dirty="0">
                <a:ea typeface="Galdeano"/>
                <a:cs typeface="Galdeano"/>
                <a:sym typeface="Galdeano"/>
              </a:rPr>
              <a:t>Purpose &amp; value in life-hope for future</a:t>
            </a:r>
          </a:p>
          <a:p>
            <a:pPr marL="457200" indent="-457200">
              <a:spcBef>
                <a:spcPts val="300"/>
              </a:spcBef>
              <a:buClr>
                <a:srgbClr val="990033"/>
              </a:buClr>
              <a:buSzPct val="100000"/>
              <a:buFont typeface="Noto Sans Symbols"/>
              <a:buChar char="❖"/>
            </a:pPr>
            <a:r>
              <a:rPr lang="en-US" sz="2400" dirty="0">
                <a:ea typeface="Galdeano"/>
                <a:cs typeface="Galdeano"/>
                <a:sym typeface="Galdeano"/>
              </a:rPr>
              <a:t>Personal characteristics </a:t>
            </a:r>
            <a:r>
              <a:rPr lang="en-US" sz="2400" b="1" dirty="0">
                <a:ea typeface="Galdeano"/>
                <a:cs typeface="Galdeano"/>
                <a:sym typeface="Galdeano"/>
              </a:rPr>
              <a:t>- </a:t>
            </a:r>
            <a:r>
              <a:rPr lang="en-US" sz="2400" dirty="0">
                <a:ea typeface="Galdeano"/>
                <a:cs typeface="Galdeano"/>
                <a:sym typeface="Galdeano"/>
              </a:rPr>
              <a:t>good health, positive outlook, healthy choices</a:t>
            </a:r>
          </a:p>
          <a:p>
            <a:pPr marL="457200" indent="-457200">
              <a:spcBef>
                <a:spcPts val="300"/>
              </a:spcBef>
              <a:buClr>
                <a:srgbClr val="990033"/>
              </a:buClr>
              <a:buSzPct val="100000"/>
              <a:buFont typeface="Noto Sans Symbols"/>
              <a:buChar char="❖"/>
            </a:pPr>
            <a:r>
              <a:rPr lang="en-US" sz="2400" dirty="0">
                <a:ea typeface="Galdeano"/>
                <a:cs typeface="Galdeano"/>
                <a:sym typeface="Galdeano"/>
              </a:rPr>
              <a:t>Safe Environment –</a:t>
            </a:r>
            <a:r>
              <a:rPr lang="en-US" sz="2400" b="1" dirty="0">
                <a:ea typeface="Galdeano"/>
                <a:cs typeface="Galdeano"/>
                <a:sym typeface="Galdeano"/>
              </a:rPr>
              <a:t> </a:t>
            </a:r>
            <a:r>
              <a:rPr lang="en-US" sz="2400" i="1" dirty="0">
                <a:ea typeface="Galdeano"/>
                <a:cs typeface="Galdeano"/>
                <a:sym typeface="Galdeano"/>
              </a:rPr>
              <a:t>restricted access to lethal means  </a:t>
            </a:r>
          </a:p>
        </p:txBody>
      </p:sp>
      <p:sp>
        <p:nvSpPr>
          <p:cNvPr id="4" name="TextBox 3"/>
          <p:cNvSpPr txBox="1"/>
          <p:nvPr/>
        </p:nvSpPr>
        <p:spPr>
          <a:xfrm>
            <a:off x="695325" y="1457326"/>
            <a:ext cx="6991350" cy="584775"/>
          </a:xfrm>
          <a:prstGeom prst="rect">
            <a:avLst/>
          </a:prstGeom>
          <a:noFill/>
        </p:spPr>
        <p:txBody>
          <a:bodyPr wrap="square" rtlCol="0">
            <a:spAutoFit/>
          </a:bodyPr>
          <a:lstStyle/>
          <a:p>
            <a:pPr algn="ctr"/>
            <a:r>
              <a:rPr lang="en-US" sz="3200" dirty="0"/>
              <a:t>Protective Factors</a:t>
            </a:r>
          </a:p>
        </p:txBody>
      </p:sp>
    </p:spTree>
    <p:extLst>
      <p:ext uri="{BB962C8B-B14F-4D97-AF65-F5344CB8AC3E}">
        <p14:creationId xmlns:p14="http://schemas.microsoft.com/office/powerpoint/2010/main" val="3764650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 SIGNS</a:t>
            </a:r>
            <a:endParaRPr lang="en-US" dirty="0"/>
          </a:p>
        </p:txBody>
      </p:sp>
      <p:sp>
        <p:nvSpPr>
          <p:cNvPr id="3" name="Slide Number Placeholder 2"/>
          <p:cNvSpPr>
            <a:spLocks noGrp="1"/>
          </p:cNvSpPr>
          <p:nvPr>
            <p:ph type="sldNum" sz="quarter" idx="12"/>
          </p:nvPr>
        </p:nvSpPr>
        <p:spPr/>
        <p:txBody>
          <a:bodyPr/>
          <a:lstStyle/>
          <a:p>
            <a:fld id="{FC813F07-13C3-4D1F-9B94-AF53317F4586}" type="slidenum">
              <a:rPr lang="en-US" smtClean="0"/>
              <a:pPr/>
              <a:t>24</a:t>
            </a:fld>
            <a:endParaRPr lang="en-US"/>
          </a:p>
        </p:txBody>
      </p:sp>
      <p:sp>
        <p:nvSpPr>
          <p:cNvPr id="5" name="TextBox 4"/>
          <p:cNvSpPr txBox="1"/>
          <p:nvPr/>
        </p:nvSpPr>
        <p:spPr>
          <a:xfrm>
            <a:off x="609600" y="1905000"/>
            <a:ext cx="7848600" cy="1815882"/>
          </a:xfrm>
          <a:prstGeom prst="rect">
            <a:avLst/>
          </a:prstGeom>
          <a:noFill/>
        </p:spPr>
        <p:txBody>
          <a:bodyPr wrap="square" rtlCol="0">
            <a:spAutoFit/>
          </a:bodyPr>
          <a:lstStyle/>
          <a:p>
            <a:r>
              <a:rPr lang="en-US" sz="2800" dirty="0" smtClean="0"/>
              <a:t>Warning signs are indications that someone MAY be in danger of suicide, either immediately or in the future. </a:t>
            </a:r>
            <a:r>
              <a:rPr lang="en-US" sz="2800" i="1" u="sng" dirty="0" smtClean="0"/>
              <a:t>Toolkit page 41   </a:t>
            </a:r>
          </a:p>
          <a:p>
            <a:pPr algn="ctr"/>
            <a:r>
              <a:rPr lang="en-US" sz="2800" i="1" u="sng" dirty="0" smtClean="0"/>
              <a:t>NEEDS IMMEDIATE RESPONSE</a:t>
            </a:r>
            <a:endParaRPr lang="en-US" sz="2800" i="1" u="sng" dirty="0"/>
          </a:p>
        </p:txBody>
      </p:sp>
      <p:sp>
        <p:nvSpPr>
          <p:cNvPr id="6" name="TextBox 5"/>
          <p:cNvSpPr txBox="1"/>
          <p:nvPr/>
        </p:nvSpPr>
        <p:spPr>
          <a:xfrm>
            <a:off x="685800" y="3657600"/>
            <a:ext cx="8001000" cy="2431435"/>
          </a:xfrm>
          <a:prstGeom prst="rect">
            <a:avLst/>
          </a:prstGeom>
          <a:noFill/>
        </p:spPr>
        <p:txBody>
          <a:bodyPr wrap="square" rtlCol="0">
            <a:spAutoFit/>
          </a:bodyPr>
          <a:lstStyle/>
          <a:p>
            <a:pPr algn="ctr"/>
            <a:endParaRPr lang="en-US" sz="4000" dirty="0" smtClean="0"/>
          </a:p>
          <a:p>
            <a:pPr algn="ctr"/>
            <a:r>
              <a:rPr lang="en-US" sz="4000" dirty="0" smtClean="0"/>
              <a:t>Not in your Toolkit </a:t>
            </a:r>
            <a:r>
              <a:rPr lang="en-US" sz="7200" dirty="0" smtClean="0"/>
              <a:t>“TRIGGERS”</a:t>
            </a:r>
            <a:endParaRPr lang="en-US" sz="72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15" y="6155155"/>
            <a:ext cx="979714" cy="342900"/>
          </a:xfrm>
          <a:prstGeom prst="rect">
            <a:avLst/>
          </a:prstGeom>
        </p:spPr>
      </p:pic>
    </p:spTree>
    <p:extLst>
      <p:ext uri="{BB962C8B-B14F-4D97-AF65-F5344CB8AC3E}">
        <p14:creationId xmlns:p14="http://schemas.microsoft.com/office/powerpoint/2010/main" val="20722592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304800" y="228600"/>
            <a:ext cx="8229600" cy="838200"/>
          </a:xfrm>
        </p:spPr>
        <p:txBody>
          <a:bodyPr/>
          <a:lstStyle/>
          <a:p>
            <a:pPr eaLnBrk="1" fontAlgn="auto" hangingPunct="1">
              <a:spcAft>
                <a:spcPts val="0"/>
              </a:spcAft>
              <a:defRPr/>
            </a:pPr>
            <a:r>
              <a:rPr lang="en-US" sz="3200" dirty="0" smtClean="0">
                <a:latin typeface="Calibri" pitchFamily="34" charset="0"/>
              </a:rPr>
              <a:t>Triggers - IMPORTANT</a:t>
            </a:r>
          </a:p>
        </p:txBody>
      </p:sp>
      <p:sp>
        <p:nvSpPr>
          <p:cNvPr id="35844" name="Rectangle 3"/>
          <p:cNvSpPr>
            <a:spLocks noGrp="1" noChangeArrowheads="1"/>
          </p:cNvSpPr>
          <p:nvPr>
            <p:ph idx="1"/>
          </p:nvPr>
        </p:nvSpPr>
        <p:spPr>
          <a:xfrm>
            <a:off x="457200" y="1905000"/>
            <a:ext cx="8229600" cy="4419600"/>
          </a:xfrm>
        </p:spPr>
        <p:txBody>
          <a:bodyPr>
            <a:normAutofit fontScale="92500" lnSpcReduction="10000"/>
          </a:bodyPr>
          <a:lstStyle/>
          <a:p>
            <a:pPr marL="0" indent="0" algn="ctr" eaLnBrk="1" fontAlgn="auto" hangingPunct="1">
              <a:lnSpc>
                <a:spcPct val="170000"/>
              </a:lnSpc>
              <a:spcBef>
                <a:spcPts val="0"/>
              </a:spcBef>
              <a:spcAft>
                <a:spcPts val="0"/>
              </a:spcAft>
              <a:buNone/>
              <a:defRPr/>
            </a:pPr>
            <a:r>
              <a:rPr lang="en-US" sz="2800" dirty="0" smtClean="0">
                <a:latin typeface="Calibri" panose="020F0502020204030204" pitchFamily="34" charset="0"/>
              </a:rPr>
              <a:t>If someone has been depressed or thinking about suicide, a trigger can push that person into an suicide attempt or death. </a:t>
            </a:r>
          </a:p>
          <a:p>
            <a:pPr marL="0" indent="0" algn="ctr" eaLnBrk="1" fontAlgn="auto" hangingPunct="1">
              <a:lnSpc>
                <a:spcPct val="170000"/>
              </a:lnSpc>
              <a:spcBef>
                <a:spcPts val="0"/>
              </a:spcBef>
              <a:spcAft>
                <a:spcPts val="0"/>
              </a:spcAft>
              <a:buNone/>
              <a:defRPr/>
            </a:pPr>
            <a:r>
              <a:rPr lang="en-US" sz="2800" dirty="0" smtClean="0">
                <a:latin typeface="Calibri" panose="020F0502020204030204" pitchFamily="34" charset="0"/>
              </a:rPr>
              <a:t>Teachers in schools can be aware of someone who may be feeling bad and/or experienced WHAT THE STUDENT PERCEIVES as a tragic event.</a:t>
            </a:r>
            <a:r>
              <a:rPr lang="en-US" sz="1900" dirty="0" smtClean="0">
                <a:latin typeface="Cambria" pitchFamily="18" charset="0"/>
              </a:rPr>
              <a:t/>
            </a:r>
            <a:br>
              <a:rPr lang="en-US" sz="1900" dirty="0" smtClean="0">
                <a:latin typeface="Cambria" pitchFamily="18" charset="0"/>
              </a:rPr>
            </a:br>
            <a:r>
              <a:rPr lang="en-US" sz="1000" dirty="0" smtClean="0">
                <a:latin typeface="Times New Roman" pitchFamily="18" charset="0"/>
              </a:rPr>
              <a:t/>
            </a:r>
            <a:br>
              <a:rPr lang="en-US" sz="1000" dirty="0" smtClean="0">
                <a:latin typeface="Times New Roman" pitchFamily="18" charset="0"/>
              </a:rPr>
            </a:br>
            <a:r>
              <a:rPr lang="en-US" sz="1000" b="1" dirty="0" smtClean="0">
                <a:latin typeface="Times New Roman" pitchFamily="18" charset="0"/>
              </a:rPr>
              <a:t> </a:t>
            </a:r>
            <a:endParaRPr lang="en-US" sz="1000" dirty="0" smtClean="0">
              <a:latin typeface="Times New Roman" pitchFamily="18" charset="0"/>
            </a:endParaRPr>
          </a:p>
          <a:p>
            <a:pPr marL="265176" indent="-265176" eaLnBrk="1" fontAlgn="auto" hangingPunct="1">
              <a:lnSpc>
                <a:spcPct val="90000"/>
              </a:lnSpc>
              <a:spcAft>
                <a:spcPts val="0"/>
              </a:spcAft>
              <a:buFont typeface="Wingdings 2"/>
              <a:buChar char=""/>
              <a:defRPr/>
            </a:pPr>
            <a:endParaRPr lang="en-US" sz="1000" dirty="0" smtClean="0">
              <a:latin typeface="Times New Roman" pitchFamily="18" charset="0"/>
            </a:endParaRPr>
          </a:p>
        </p:txBody>
      </p:sp>
      <p:sp>
        <p:nvSpPr>
          <p:cNvPr id="35842" name="Slide Number Placeholder 5"/>
          <p:cNvSpPr>
            <a:spLocks noGrp="1"/>
          </p:cNvSpPr>
          <p:nvPr>
            <p:ph type="sldNum" sz="quarter" idx="12"/>
          </p:nvPr>
        </p:nvSpPr>
        <p:spPr/>
        <p:txBody>
          <a:bodyPr/>
          <a:lstStyle/>
          <a:p>
            <a:pPr>
              <a:defRPr/>
            </a:pPr>
            <a:fld id="{098D9FFD-032D-4E74-B287-3AFC0A0F4022}" type="slidenum">
              <a:rPr lang="en-US"/>
              <a:pPr>
                <a:defRPr/>
              </a:pPr>
              <a:t>25</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36" y="6327607"/>
            <a:ext cx="979714" cy="342900"/>
          </a:xfrm>
          <a:prstGeom prst="rect">
            <a:avLst/>
          </a:prstGeom>
        </p:spPr>
      </p:pic>
    </p:spTree>
    <p:extLst>
      <p:ext uri="{BB962C8B-B14F-4D97-AF65-F5344CB8AC3E}">
        <p14:creationId xmlns:p14="http://schemas.microsoft.com/office/powerpoint/2010/main" val="39365392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304800" y="228600"/>
            <a:ext cx="8183563" cy="1050925"/>
          </a:xfrm>
        </p:spPr>
        <p:txBody>
          <a:bodyPr>
            <a:normAutofit fontScale="90000"/>
          </a:bodyPr>
          <a:lstStyle/>
          <a:p>
            <a:pPr eaLnBrk="1" fontAlgn="auto" hangingPunct="1">
              <a:spcAft>
                <a:spcPts val="0"/>
              </a:spcAft>
              <a:defRPr/>
            </a:pPr>
            <a:r>
              <a:rPr lang="en-US" sz="3200" b="1" dirty="0" smtClean="0">
                <a:solidFill>
                  <a:srgbClr val="FF0000"/>
                </a:solidFill>
                <a:latin typeface="Times New Roman" pitchFamily="18" charset="0"/>
              </a:rPr>
              <a:t>Triggers</a:t>
            </a:r>
            <a:r>
              <a:rPr lang="en-US" sz="3200" b="1" dirty="0" smtClean="0">
                <a:solidFill>
                  <a:schemeClr val="accent1">
                    <a:tint val="88000"/>
                    <a:satMod val="150000"/>
                  </a:schemeClr>
                </a:solidFill>
                <a:latin typeface="Times New Roman" pitchFamily="18" charset="0"/>
              </a:rPr>
              <a:t> </a:t>
            </a:r>
            <a:r>
              <a:rPr lang="en-US" sz="3200" dirty="0" smtClean="0">
                <a:latin typeface="Times New Roman" pitchFamily="18" charset="0"/>
              </a:rPr>
              <a:t>are stressful events that may bring </a:t>
            </a:r>
            <a:br>
              <a:rPr lang="en-US" sz="3200" dirty="0" smtClean="0">
                <a:latin typeface="Times New Roman" pitchFamily="18" charset="0"/>
              </a:rPr>
            </a:br>
            <a:r>
              <a:rPr lang="en-US" sz="3200" dirty="0" smtClean="0">
                <a:latin typeface="Times New Roman" pitchFamily="18" charset="0"/>
              </a:rPr>
              <a:t>about suicidal behavior to someone already at risk. </a:t>
            </a:r>
          </a:p>
        </p:txBody>
      </p:sp>
      <p:sp>
        <p:nvSpPr>
          <p:cNvPr id="28676" name="Rectangle 3"/>
          <p:cNvSpPr>
            <a:spLocks noGrp="1" noChangeArrowheads="1"/>
          </p:cNvSpPr>
          <p:nvPr>
            <p:ph idx="1"/>
          </p:nvPr>
        </p:nvSpPr>
        <p:spPr>
          <a:xfrm>
            <a:off x="228600" y="1219199"/>
            <a:ext cx="8686800" cy="5450305"/>
          </a:xfrm>
        </p:spPr>
        <p:txBody>
          <a:bodyPr>
            <a:normAutofit fontScale="25000" lnSpcReduction="20000"/>
          </a:bodyPr>
          <a:lstStyle/>
          <a:p>
            <a:pPr marL="265176" indent="-265176" eaLnBrk="1" fontAlgn="auto" hangingPunct="1">
              <a:lnSpc>
                <a:spcPct val="220000"/>
              </a:lnSpc>
              <a:spcBef>
                <a:spcPts val="0"/>
              </a:spcBef>
              <a:spcAft>
                <a:spcPts val="0"/>
              </a:spcAft>
              <a:buFontTx/>
              <a:buNone/>
              <a:defRPr/>
            </a:pPr>
            <a:r>
              <a:rPr lang="en-US" sz="7200" dirty="0" smtClean="0">
                <a:latin typeface="Arial" pitchFamily="34" charset="0"/>
                <a:cs typeface="Arial" pitchFamily="34" charset="0"/>
              </a:rPr>
              <a:t>     </a:t>
            </a:r>
            <a:r>
              <a:rPr lang="en-US" sz="6400" dirty="0" smtClean="0">
                <a:cs typeface="Arial" pitchFamily="34" charset="0"/>
              </a:rPr>
              <a:t>Trigger events could be: </a:t>
            </a:r>
          </a:p>
          <a:p>
            <a:pPr marL="265176" indent="-265176" eaLnBrk="1" fontAlgn="auto" hangingPunct="1">
              <a:lnSpc>
                <a:spcPct val="220000"/>
              </a:lnSpc>
              <a:spcBef>
                <a:spcPts val="0"/>
              </a:spcBef>
              <a:spcAft>
                <a:spcPts val="0"/>
              </a:spcAft>
              <a:buFontTx/>
              <a:buNone/>
              <a:defRPr/>
            </a:pPr>
            <a:r>
              <a:rPr lang="en-US" sz="6400" dirty="0" smtClean="0">
                <a:cs typeface="Arial" pitchFamily="34" charset="0"/>
              </a:rPr>
              <a:t>     • The break up of a close personal relationship, losing old friends, or interpersonal conflicts</a:t>
            </a:r>
            <a:br>
              <a:rPr lang="en-US" sz="6400" dirty="0" smtClean="0">
                <a:cs typeface="Arial" pitchFamily="34" charset="0"/>
              </a:rPr>
            </a:br>
            <a:r>
              <a:rPr lang="en-US" sz="6400" dirty="0" smtClean="0">
                <a:cs typeface="Arial" pitchFamily="34" charset="0"/>
              </a:rPr>
              <a:t>• The death of a close relative or friend, or the suicide of a classmate</a:t>
            </a:r>
            <a:br>
              <a:rPr lang="en-US" sz="6400" dirty="0" smtClean="0">
                <a:cs typeface="Arial" pitchFamily="34" charset="0"/>
              </a:rPr>
            </a:br>
            <a:r>
              <a:rPr lang="en-US" sz="6400" dirty="0" smtClean="0">
                <a:cs typeface="Arial" pitchFamily="34" charset="0"/>
              </a:rPr>
              <a:t>• Something "embarrassing" happens </a:t>
            </a:r>
          </a:p>
          <a:p>
            <a:pPr marL="265176" indent="-265176" eaLnBrk="1" fontAlgn="auto" hangingPunct="1">
              <a:lnSpc>
                <a:spcPct val="220000"/>
              </a:lnSpc>
              <a:spcBef>
                <a:spcPts val="0"/>
              </a:spcBef>
              <a:spcAft>
                <a:spcPts val="0"/>
              </a:spcAft>
              <a:buFontTx/>
              <a:buNone/>
              <a:defRPr/>
            </a:pPr>
            <a:r>
              <a:rPr lang="en-US" sz="6400" dirty="0" smtClean="0">
                <a:cs typeface="Arial" pitchFamily="34" charset="0"/>
              </a:rPr>
              <a:t>     • Loss of self-esteem (e.g., failing at school, being cut from a team) or  feeling humiliated </a:t>
            </a:r>
            <a:br>
              <a:rPr lang="en-US" sz="6400" dirty="0" smtClean="0">
                <a:cs typeface="Arial" pitchFamily="34" charset="0"/>
              </a:rPr>
            </a:br>
            <a:r>
              <a:rPr lang="en-US" sz="6400" dirty="0" smtClean="0">
                <a:cs typeface="Arial" pitchFamily="34" charset="0"/>
              </a:rPr>
              <a:t>• Failing an important exam at school </a:t>
            </a:r>
            <a:br>
              <a:rPr lang="en-US" sz="6400" dirty="0" smtClean="0">
                <a:cs typeface="Arial" pitchFamily="34" charset="0"/>
              </a:rPr>
            </a:br>
            <a:r>
              <a:rPr lang="en-US" sz="6400" dirty="0" smtClean="0">
                <a:cs typeface="Arial" pitchFamily="34" charset="0"/>
              </a:rPr>
              <a:t>• Rejection (e.g., not be accepted to a college or graduate school, etc.) </a:t>
            </a:r>
            <a:br>
              <a:rPr lang="en-US" sz="6400" dirty="0" smtClean="0">
                <a:cs typeface="Arial" pitchFamily="34" charset="0"/>
              </a:rPr>
            </a:br>
            <a:r>
              <a:rPr lang="en-US" sz="6400" dirty="0" smtClean="0">
                <a:cs typeface="Arial" pitchFamily="34" charset="0"/>
              </a:rPr>
              <a:t>• Being Bullied</a:t>
            </a:r>
          </a:p>
          <a:p>
            <a:pPr marL="265176" indent="-265176">
              <a:lnSpc>
                <a:spcPct val="220000"/>
              </a:lnSpc>
              <a:spcBef>
                <a:spcPts val="0"/>
              </a:spcBef>
              <a:buNone/>
              <a:defRPr/>
            </a:pPr>
            <a:r>
              <a:rPr lang="en-US" sz="6400" dirty="0" smtClean="0">
                <a:cs typeface="Arial" pitchFamily="34" charset="0"/>
              </a:rPr>
              <a:t>      • Facing arrest, or other legal difficult, relapse of substance use after a period of recovery, or</a:t>
            </a:r>
            <a:r>
              <a:rPr lang="en-US" sz="6000" dirty="0">
                <a:latin typeface="Calibri" panose="020F0502020204030204" pitchFamily="34" charset="0"/>
              </a:rPr>
              <a:t/>
            </a:r>
            <a:br>
              <a:rPr lang="en-US" sz="6000" dirty="0">
                <a:latin typeface="Calibri" panose="020F0502020204030204" pitchFamily="34" charset="0"/>
              </a:rPr>
            </a:br>
            <a:r>
              <a:rPr lang="en-US" sz="6000" dirty="0" smtClean="0">
                <a:latin typeface="Calibri" panose="020F0502020204030204" pitchFamily="34" charset="0"/>
                <a:cs typeface="Times New Roman" pitchFamily="18" charset="0"/>
              </a:rPr>
              <a:t>• </a:t>
            </a:r>
            <a:r>
              <a:rPr lang="en-US" sz="6000" dirty="0">
                <a:latin typeface="Calibri" panose="020F0502020204030204" pitchFamily="34" charset="0"/>
              </a:rPr>
              <a:t>Facing arrest, trial, prison, or other legal difficulty.</a:t>
            </a:r>
            <a:endParaRPr lang="en-US" sz="6400" dirty="0" smtClean="0">
              <a:cs typeface="Arial" pitchFamily="34" charset="0"/>
            </a:endParaRPr>
          </a:p>
          <a:p>
            <a:pPr marL="0" indent="0">
              <a:lnSpc>
                <a:spcPct val="220000"/>
              </a:lnSpc>
              <a:spcBef>
                <a:spcPts val="0"/>
              </a:spcBef>
              <a:buNone/>
              <a:defRPr/>
            </a:pPr>
            <a:endParaRPr lang="en-US" sz="6400" dirty="0" smtClean="0">
              <a:cs typeface="Arial" pitchFamily="34" charset="0"/>
            </a:endParaRPr>
          </a:p>
          <a:p>
            <a:pPr>
              <a:lnSpc>
                <a:spcPct val="220000"/>
              </a:lnSpc>
              <a:spcBef>
                <a:spcPts val="0"/>
              </a:spcBef>
              <a:defRPr/>
            </a:pPr>
            <a:r>
              <a:rPr lang="en-US" sz="1000" dirty="0" smtClean="0">
                <a:latin typeface="Times New Roman" pitchFamily="18" charset="0"/>
              </a:rPr>
              <a:t/>
            </a:r>
            <a:br>
              <a:rPr lang="en-US" sz="1000" dirty="0" smtClean="0">
                <a:latin typeface="Times New Roman" pitchFamily="18" charset="0"/>
              </a:rPr>
            </a:br>
            <a:r>
              <a:rPr lang="en-US" sz="1000" b="1" dirty="0" smtClean="0">
                <a:latin typeface="Times New Roman" pitchFamily="18" charset="0"/>
              </a:rPr>
              <a:t> </a:t>
            </a:r>
            <a:endParaRPr lang="en-US" sz="1000" dirty="0" smtClean="0">
              <a:latin typeface="Times New Roman" pitchFamily="18" charset="0"/>
            </a:endParaRPr>
          </a:p>
          <a:p>
            <a:pPr marL="265176" indent="-265176" eaLnBrk="1" fontAlgn="auto" hangingPunct="1">
              <a:lnSpc>
                <a:spcPct val="90000"/>
              </a:lnSpc>
              <a:spcBef>
                <a:spcPts val="580"/>
              </a:spcBef>
              <a:spcAft>
                <a:spcPts val="0"/>
              </a:spcAft>
              <a:buFont typeface="Wingdings 2"/>
              <a:buNone/>
              <a:defRPr/>
            </a:pPr>
            <a:endParaRPr lang="en-US" sz="1000" dirty="0" smtClean="0">
              <a:latin typeface="Times New Roman" pitchFamily="18" charset="0"/>
            </a:endParaRPr>
          </a:p>
        </p:txBody>
      </p:sp>
      <p:sp>
        <p:nvSpPr>
          <p:cNvPr id="28674" name="Slide Number Placeholder 5"/>
          <p:cNvSpPr>
            <a:spLocks noGrp="1"/>
          </p:cNvSpPr>
          <p:nvPr>
            <p:ph type="sldNum" sz="quarter" idx="12"/>
          </p:nvPr>
        </p:nvSpPr>
        <p:spPr/>
        <p:txBody>
          <a:bodyPr/>
          <a:lstStyle/>
          <a:p>
            <a:pPr>
              <a:defRPr/>
            </a:pPr>
            <a:fld id="{3E7F166A-5338-49A5-A423-C4652B5A064F}" type="slidenum">
              <a:rPr lang="en-US"/>
              <a:pPr>
                <a:defRPr/>
              </a:pPr>
              <a:t>26</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36" y="6327607"/>
            <a:ext cx="979714" cy="342900"/>
          </a:xfrm>
          <a:prstGeom prst="rect">
            <a:avLst/>
          </a:prstGeom>
        </p:spPr>
      </p:pic>
    </p:spTree>
    <p:extLst>
      <p:ext uri="{BB962C8B-B14F-4D97-AF65-F5344CB8AC3E}">
        <p14:creationId xmlns:p14="http://schemas.microsoft.com/office/powerpoint/2010/main" val="10538284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813F07-13C3-4D1F-9B94-AF53317F4586}" type="slidenum">
              <a:rPr lang="en-US" smtClean="0"/>
              <a:pPr/>
              <a:t>27</a:t>
            </a:fld>
            <a:endParaRPr lang="en-US"/>
          </a:p>
        </p:txBody>
      </p:sp>
      <p:sp>
        <p:nvSpPr>
          <p:cNvPr id="3" name="Rectangle 2"/>
          <p:cNvSpPr/>
          <p:nvPr/>
        </p:nvSpPr>
        <p:spPr>
          <a:xfrm>
            <a:off x="473242" y="381000"/>
            <a:ext cx="8153400" cy="5509200"/>
          </a:xfrm>
          <a:prstGeom prst="rect">
            <a:avLst/>
          </a:prstGeom>
        </p:spPr>
        <p:txBody>
          <a:bodyPr wrap="square">
            <a:spAutoFit/>
          </a:bodyPr>
          <a:lstStyle/>
          <a:p>
            <a:endParaRPr lang="en-US" sz="2800" dirty="0"/>
          </a:p>
          <a:p>
            <a:pPr algn="ctr"/>
            <a:r>
              <a:rPr lang="en-US" sz="5400" b="1" dirty="0" smtClean="0"/>
              <a:t>RISK FACTORS </a:t>
            </a:r>
            <a:r>
              <a:rPr lang="en-US" sz="5400" b="1" u="sng" dirty="0" smtClean="0"/>
              <a:t>ARE NOT </a:t>
            </a:r>
            <a:r>
              <a:rPr lang="en-US" sz="5400" b="1" dirty="0" smtClean="0"/>
              <a:t>WARNING SIGNS</a:t>
            </a:r>
          </a:p>
          <a:p>
            <a:pPr algn="ctr"/>
            <a:endParaRPr lang="en-US" sz="5400" b="1" dirty="0"/>
          </a:p>
          <a:p>
            <a:pPr algn="ctr"/>
            <a:r>
              <a:rPr lang="en-US" sz="5400" b="1" dirty="0" smtClean="0"/>
              <a:t>Triggers should be red flags to pay close attention to the students. </a:t>
            </a:r>
            <a:endParaRPr lang="en-US" sz="54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15" y="6155155"/>
            <a:ext cx="979714" cy="342900"/>
          </a:xfrm>
          <a:prstGeom prst="rect">
            <a:avLst/>
          </a:prstGeom>
        </p:spPr>
      </p:pic>
    </p:spTree>
    <p:extLst>
      <p:ext uri="{BB962C8B-B14F-4D97-AF65-F5344CB8AC3E}">
        <p14:creationId xmlns:p14="http://schemas.microsoft.com/office/powerpoint/2010/main" val="35564433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Statistics on suicide…not accurate so why do we need them?</a:t>
            </a:r>
            <a:endParaRPr lang="en-US" dirty="0"/>
          </a:p>
        </p:txBody>
      </p:sp>
      <p:sp>
        <p:nvSpPr>
          <p:cNvPr id="5" name="Slide Number Placeholder 4"/>
          <p:cNvSpPr>
            <a:spLocks noGrp="1"/>
          </p:cNvSpPr>
          <p:nvPr>
            <p:ph type="sldNum" sz="quarter" idx="12"/>
          </p:nvPr>
        </p:nvSpPr>
        <p:spPr/>
        <p:txBody>
          <a:bodyPr/>
          <a:lstStyle/>
          <a:p>
            <a:fld id="{FC813F07-13C3-4D1F-9B94-AF53317F4586}" type="slidenum">
              <a:rPr lang="en-US" smtClean="0"/>
              <a:pPr/>
              <a:t>28</a:t>
            </a:fld>
            <a:endParaRPr lang="en-US"/>
          </a:p>
        </p:txBody>
      </p:sp>
      <p:sp>
        <p:nvSpPr>
          <p:cNvPr id="3" name="Rectangle 2"/>
          <p:cNvSpPr/>
          <p:nvPr/>
        </p:nvSpPr>
        <p:spPr>
          <a:xfrm>
            <a:off x="1056409" y="1828800"/>
            <a:ext cx="7239000" cy="3785652"/>
          </a:xfrm>
          <a:prstGeom prst="rect">
            <a:avLst/>
          </a:prstGeom>
        </p:spPr>
        <p:txBody>
          <a:bodyPr wrap="square">
            <a:spAutoFit/>
          </a:bodyPr>
          <a:lstStyle/>
          <a:p>
            <a:r>
              <a:rPr lang="en-US" sz="2400" dirty="0" smtClean="0">
                <a:effectLst/>
              </a:rPr>
              <a:t>It is difficult to compile accurate statistics on suicide, since many deaths that are actually suicides are ruled to be accidental. Overdoses, car accidents are 2 examples. </a:t>
            </a:r>
          </a:p>
          <a:p>
            <a:endParaRPr lang="en-US" sz="2400" dirty="0"/>
          </a:p>
          <a:p>
            <a:r>
              <a:rPr lang="en-US" sz="2400" dirty="0" smtClean="0"/>
              <a:t>With </a:t>
            </a:r>
            <a:r>
              <a:rPr lang="en-US" sz="2400" dirty="0"/>
              <a:t>a clearer understanding of violent deaths </a:t>
            </a:r>
            <a:r>
              <a:rPr lang="en-US" sz="2400" dirty="0" smtClean="0"/>
              <a:t>we can </a:t>
            </a:r>
            <a:r>
              <a:rPr lang="en-US" sz="2400" dirty="0"/>
              <a:t>guide local decisions about efforts to </a:t>
            </a:r>
            <a:r>
              <a:rPr lang="en-US" sz="2400" dirty="0" smtClean="0"/>
              <a:t>prevent suicides. </a:t>
            </a:r>
          </a:p>
          <a:p>
            <a:endParaRPr lang="en-US" sz="2400" dirty="0"/>
          </a:p>
          <a:p>
            <a:r>
              <a:rPr lang="en-US" sz="2400" dirty="0" smtClean="0"/>
              <a:t>Is there a time of year that show increased deaths, are there specific ages more at risk, or will the means used help focus attention and resources?</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15" y="6155155"/>
            <a:ext cx="979714" cy="342900"/>
          </a:xfrm>
          <a:prstGeom prst="rect">
            <a:avLst/>
          </a:prstGeom>
        </p:spPr>
      </p:pic>
    </p:spTree>
    <p:extLst>
      <p:ext uri="{BB962C8B-B14F-4D97-AF65-F5344CB8AC3E}">
        <p14:creationId xmlns:p14="http://schemas.microsoft.com/office/powerpoint/2010/main" val="36096586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 DATA</a:t>
            </a:r>
            <a:endParaRPr lang="en-US" dirty="0"/>
          </a:p>
        </p:txBody>
      </p:sp>
      <p:sp>
        <p:nvSpPr>
          <p:cNvPr id="3" name="Slide Number Placeholder 2"/>
          <p:cNvSpPr>
            <a:spLocks noGrp="1"/>
          </p:cNvSpPr>
          <p:nvPr>
            <p:ph type="sldNum" sz="quarter" idx="12"/>
          </p:nvPr>
        </p:nvSpPr>
        <p:spPr/>
        <p:txBody>
          <a:bodyPr/>
          <a:lstStyle/>
          <a:p>
            <a:fld id="{FC813F07-13C3-4D1F-9B94-AF53317F4586}" type="slidenum">
              <a:rPr lang="en-US" smtClean="0"/>
              <a:pPr/>
              <a:t>29</a:t>
            </a:fld>
            <a:endParaRPr lang="en-US"/>
          </a:p>
        </p:txBody>
      </p:sp>
      <p:sp>
        <p:nvSpPr>
          <p:cNvPr id="4" name="TextBox 3"/>
          <p:cNvSpPr txBox="1"/>
          <p:nvPr/>
        </p:nvSpPr>
        <p:spPr>
          <a:xfrm>
            <a:off x="838200" y="1905000"/>
            <a:ext cx="7239000" cy="3539430"/>
          </a:xfrm>
          <a:prstGeom prst="rect">
            <a:avLst/>
          </a:prstGeom>
          <a:noFill/>
        </p:spPr>
        <p:txBody>
          <a:bodyPr wrap="square" rtlCol="0">
            <a:spAutoFit/>
          </a:bodyPr>
          <a:lstStyle/>
          <a:p>
            <a:r>
              <a:rPr lang="en-US" sz="3200" dirty="0" smtClean="0"/>
              <a:t>National   TOOLKIT   page 43</a:t>
            </a:r>
          </a:p>
          <a:p>
            <a:endParaRPr lang="en-US" sz="3200" dirty="0" smtClean="0"/>
          </a:p>
          <a:p>
            <a:r>
              <a:rPr lang="en-US" sz="3200" dirty="0" smtClean="0"/>
              <a:t>Drug and Alcohol Data  TOOLKIT page 45</a:t>
            </a:r>
          </a:p>
          <a:p>
            <a:endParaRPr lang="en-US" sz="3200" dirty="0" smtClean="0"/>
          </a:p>
          <a:p>
            <a:r>
              <a:rPr lang="en-US" sz="3200" dirty="0" smtClean="0"/>
              <a:t>Bullying TOOLKIT page 47-48</a:t>
            </a:r>
          </a:p>
          <a:p>
            <a:endParaRPr lang="en-US" sz="3200" dirty="0" smtClean="0"/>
          </a:p>
          <a:p>
            <a:r>
              <a:rPr lang="en-US" sz="3200" dirty="0" smtClean="0"/>
              <a:t>Culture  TOOLKIT page 50-51</a:t>
            </a:r>
            <a:endParaRPr lang="en-US" sz="3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15" y="6155155"/>
            <a:ext cx="979714" cy="3429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deaths rates for 8 of the 10 leading causes of death have decreased significantly………</a:t>
            </a:r>
          </a:p>
          <a:p>
            <a:pPr>
              <a:buNone/>
            </a:pPr>
            <a:r>
              <a:rPr lang="en-US" dirty="0" smtClean="0"/>
              <a:t>       But not for the 10</a:t>
            </a:r>
            <a:r>
              <a:rPr lang="en-US" baseline="30000" dirty="0" smtClean="0"/>
              <a:t>th</a:t>
            </a:r>
            <a:r>
              <a:rPr lang="en-US" dirty="0" smtClean="0"/>
              <a:t> leading cause-suicide.</a:t>
            </a:r>
          </a:p>
          <a:p>
            <a:r>
              <a:rPr lang="en-US" dirty="0"/>
              <a:t>Some </a:t>
            </a:r>
            <a:r>
              <a:rPr lang="en-US" dirty="0" smtClean="0"/>
              <a:t>tragedies such as suicides happen rarely, </a:t>
            </a:r>
            <a:r>
              <a:rPr lang="en-US" dirty="0"/>
              <a:t>but have extremely serious </a:t>
            </a:r>
            <a:r>
              <a:rPr lang="en-US" dirty="0" smtClean="0"/>
              <a:t>consequences. Especially Youth Suicides.</a:t>
            </a:r>
            <a:endParaRPr lang="en-US" dirty="0"/>
          </a:p>
          <a:p>
            <a:pPr>
              <a:buNone/>
            </a:pPr>
            <a:endParaRPr lang="en-US" dirty="0"/>
          </a:p>
        </p:txBody>
      </p:sp>
      <p:sp>
        <p:nvSpPr>
          <p:cNvPr id="4" name="Slide Number Placeholder 3"/>
          <p:cNvSpPr>
            <a:spLocks noGrp="1"/>
          </p:cNvSpPr>
          <p:nvPr>
            <p:ph type="sldNum" sz="quarter" idx="12"/>
          </p:nvPr>
        </p:nvSpPr>
        <p:spPr/>
        <p:txBody>
          <a:bodyPr/>
          <a:lstStyle/>
          <a:p>
            <a:fld id="{FC813F07-13C3-4D1F-9B94-AF53317F4586}" type="slidenum">
              <a:rPr lang="en-US" smtClean="0"/>
              <a:pPr/>
              <a:t>3</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15" y="6155155"/>
            <a:ext cx="979714" cy="3429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img006.jpg"/>
          <p:cNvPicPr>
            <a:picLocks noGrp="1" noChangeAspect="1"/>
          </p:cNvPicPr>
          <p:nvPr>
            <p:ph idx="1"/>
          </p:nvPr>
        </p:nvPicPr>
        <p:blipFill>
          <a:blip r:embed="rId2" cstate="print"/>
          <a:stretch>
            <a:fillRect/>
          </a:stretch>
        </p:blipFill>
        <p:spPr>
          <a:xfrm rot="5400000">
            <a:off x="1676400" y="-838198"/>
            <a:ext cx="5791200" cy="8077200"/>
          </a:xfrm>
          <a:prstGeom prst="rect">
            <a:avLst/>
          </a:prstGeom>
        </p:spPr>
      </p:pic>
      <p:sp>
        <p:nvSpPr>
          <p:cNvPr id="4" name="Slide Number Placeholder 3"/>
          <p:cNvSpPr>
            <a:spLocks noGrp="1"/>
          </p:cNvSpPr>
          <p:nvPr>
            <p:ph type="sldNum" sz="quarter" idx="12"/>
          </p:nvPr>
        </p:nvSpPr>
        <p:spPr/>
        <p:txBody>
          <a:bodyPr/>
          <a:lstStyle/>
          <a:p>
            <a:fld id="{FC813F07-13C3-4D1F-9B94-AF53317F4586}" type="slidenum">
              <a:rPr lang="en-US" smtClean="0"/>
              <a:pPr/>
              <a:t>30</a:t>
            </a:fld>
            <a:endParaRPr lang="en-US"/>
          </a:p>
        </p:txBody>
      </p:sp>
      <p:sp>
        <p:nvSpPr>
          <p:cNvPr id="6" name="TextBox 5"/>
          <p:cNvSpPr txBox="1"/>
          <p:nvPr/>
        </p:nvSpPr>
        <p:spPr>
          <a:xfrm>
            <a:off x="1066800" y="6096000"/>
            <a:ext cx="5867400" cy="369332"/>
          </a:xfrm>
          <a:prstGeom prst="rect">
            <a:avLst/>
          </a:prstGeom>
          <a:noFill/>
        </p:spPr>
        <p:txBody>
          <a:bodyPr wrap="square" rtlCol="0">
            <a:spAutoFit/>
          </a:bodyPr>
          <a:lstStyle/>
          <a:p>
            <a:r>
              <a:rPr lang="en-US" dirty="0" smtClean="0"/>
              <a:t>Dots are PA State Averages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813F07-13C3-4D1F-9B94-AF53317F4586}" type="slidenum">
              <a:rPr lang="en-US" smtClean="0"/>
              <a:pPr/>
              <a:t>31</a:t>
            </a:fld>
            <a:endParaRPr lang="en-US"/>
          </a:p>
        </p:txBody>
      </p:sp>
      <p:pic>
        <p:nvPicPr>
          <p:cNvPr id="3" name="Picture 2" descr="img008.jpg"/>
          <p:cNvPicPr>
            <a:picLocks noChangeAspect="1"/>
          </p:cNvPicPr>
          <p:nvPr/>
        </p:nvPicPr>
        <p:blipFill>
          <a:blip r:embed="rId2" cstate="print"/>
          <a:stretch>
            <a:fillRect/>
          </a:stretch>
        </p:blipFill>
        <p:spPr>
          <a:xfrm rot="5400000">
            <a:off x="1646959" y="-732559"/>
            <a:ext cx="5850082" cy="80772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813F07-13C3-4D1F-9B94-AF53317F4586}" type="slidenum">
              <a:rPr lang="en-US" smtClean="0"/>
              <a:pPr/>
              <a:t>32</a:t>
            </a:fld>
            <a:endParaRPr lang="en-US"/>
          </a:p>
        </p:txBody>
      </p:sp>
      <p:graphicFrame>
        <p:nvGraphicFramePr>
          <p:cNvPr id="3" name="Chart 2"/>
          <p:cNvGraphicFramePr/>
          <p:nvPr>
            <p:extLst>
              <p:ext uri="{D42A27DB-BD31-4B8C-83A1-F6EECF244321}">
                <p14:modId xmlns:p14="http://schemas.microsoft.com/office/powerpoint/2010/main" val="1550475426"/>
              </p:ext>
            </p:extLst>
          </p:nvPr>
        </p:nvGraphicFramePr>
        <p:xfrm>
          <a:off x="533400" y="457200"/>
          <a:ext cx="7981949"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7070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813F07-13C3-4D1F-9B94-AF53317F4586}" type="slidenum">
              <a:rPr lang="en-US" smtClean="0"/>
              <a:pPr/>
              <a:t>33</a:t>
            </a:fld>
            <a:endParaRPr lang="en-US"/>
          </a:p>
        </p:txBody>
      </p:sp>
      <p:graphicFrame>
        <p:nvGraphicFramePr>
          <p:cNvPr id="3" name="Chart 2"/>
          <p:cNvGraphicFramePr>
            <a:graphicFrameLocks/>
          </p:cNvGraphicFramePr>
          <p:nvPr>
            <p:extLst>
              <p:ext uri="{D42A27DB-BD31-4B8C-83A1-F6EECF244321}">
                <p14:modId xmlns:p14="http://schemas.microsoft.com/office/powerpoint/2010/main" val="2051831907"/>
              </p:ext>
            </p:extLst>
          </p:nvPr>
        </p:nvGraphicFramePr>
        <p:xfrm>
          <a:off x="685800" y="609600"/>
          <a:ext cx="782955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0601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813F07-13C3-4D1F-9B94-AF53317F4586}" type="slidenum">
              <a:rPr lang="en-US" smtClean="0"/>
              <a:pPr/>
              <a:t>34</a:t>
            </a:fld>
            <a:endParaRPr lang="en-US"/>
          </a:p>
        </p:txBody>
      </p:sp>
      <p:graphicFrame>
        <p:nvGraphicFramePr>
          <p:cNvPr id="3" name="Chart 2"/>
          <p:cNvGraphicFramePr/>
          <p:nvPr>
            <p:extLst>
              <p:ext uri="{D42A27DB-BD31-4B8C-83A1-F6EECF244321}">
                <p14:modId xmlns:p14="http://schemas.microsoft.com/office/powerpoint/2010/main" val="4209824399"/>
              </p:ext>
            </p:extLst>
          </p:nvPr>
        </p:nvGraphicFramePr>
        <p:xfrm>
          <a:off x="457200" y="228600"/>
          <a:ext cx="8229600" cy="56387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2849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813F07-13C3-4D1F-9B94-AF53317F4586}" type="slidenum">
              <a:rPr lang="en-US" smtClean="0"/>
              <a:pPr/>
              <a:t>35</a:t>
            </a:fld>
            <a:endParaRPr lang="en-US"/>
          </a:p>
        </p:txBody>
      </p:sp>
      <p:graphicFrame>
        <p:nvGraphicFramePr>
          <p:cNvPr id="3" name="Chart 2"/>
          <p:cNvGraphicFramePr>
            <a:graphicFrameLocks/>
          </p:cNvGraphicFramePr>
          <p:nvPr>
            <p:extLst>
              <p:ext uri="{D42A27DB-BD31-4B8C-83A1-F6EECF244321}">
                <p14:modId xmlns:p14="http://schemas.microsoft.com/office/powerpoint/2010/main" val="3897290850"/>
              </p:ext>
            </p:extLst>
          </p:nvPr>
        </p:nvGraphicFramePr>
        <p:xfrm>
          <a:off x="457200" y="380999"/>
          <a:ext cx="8229600" cy="59753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8508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813F07-13C3-4D1F-9B94-AF53317F4586}" type="slidenum">
              <a:rPr lang="en-US" smtClean="0"/>
              <a:pPr/>
              <a:t>36</a:t>
            </a:fld>
            <a:endParaRPr lang="en-US"/>
          </a:p>
        </p:txBody>
      </p:sp>
      <p:graphicFrame>
        <p:nvGraphicFramePr>
          <p:cNvPr id="3" name="Chart 2"/>
          <p:cNvGraphicFramePr/>
          <p:nvPr>
            <p:extLst>
              <p:ext uri="{D42A27DB-BD31-4B8C-83A1-F6EECF244321}">
                <p14:modId xmlns:p14="http://schemas.microsoft.com/office/powerpoint/2010/main" val="1756197722"/>
              </p:ext>
            </p:extLst>
          </p:nvPr>
        </p:nvGraphicFramePr>
        <p:xfrm>
          <a:off x="457200" y="381000"/>
          <a:ext cx="8229600" cy="5791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62202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813F07-13C3-4D1F-9B94-AF53317F4586}" type="slidenum">
              <a:rPr lang="en-US" smtClean="0"/>
              <a:pPr/>
              <a:t>37</a:t>
            </a:fld>
            <a:endParaRPr lang="en-US"/>
          </a:p>
        </p:txBody>
      </p:sp>
      <p:graphicFrame>
        <p:nvGraphicFramePr>
          <p:cNvPr id="3" name="Chart 2"/>
          <p:cNvGraphicFramePr>
            <a:graphicFrameLocks/>
          </p:cNvGraphicFramePr>
          <p:nvPr>
            <p:extLst>
              <p:ext uri="{D42A27DB-BD31-4B8C-83A1-F6EECF244321}">
                <p14:modId xmlns:p14="http://schemas.microsoft.com/office/powerpoint/2010/main" val="2753011167"/>
              </p:ext>
            </p:extLst>
          </p:nvPr>
        </p:nvGraphicFramePr>
        <p:xfrm>
          <a:off x="609600" y="533400"/>
          <a:ext cx="7905750" cy="5638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906170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813F07-13C3-4D1F-9B94-AF53317F4586}" type="slidenum">
              <a:rPr lang="en-US" smtClean="0"/>
              <a:pPr/>
              <a:t>38</a:t>
            </a:fld>
            <a:endParaRPr lang="en-US"/>
          </a:p>
        </p:txBody>
      </p:sp>
      <p:sp>
        <p:nvSpPr>
          <p:cNvPr id="3" name="TextBox 2"/>
          <p:cNvSpPr txBox="1"/>
          <p:nvPr/>
        </p:nvSpPr>
        <p:spPr>
          <a:xfrm>
            <a:off x="228600" y="533400"/>
            <a:ext cx="8458200" cy="5324535"/>
          </a:xfrm>
          <a:prstGeom prst="rect">
            <a:avLst/>
          </a:prstGeom>
          <a:noFill/>
        </p:spPr>
        <p:txBody>
          <a:bodyPr wrap="square" rtlCol="0">
            <a:spAutoFit/>
          </a:bodyPr>
          <a:lstStyle/>
          <a:p>
            <a:pPr algn="ctr"/>
            <a:r>
              <a:rPr lang="en-US" sz="3200" b="1" dirty="0" smtClean="0"/>
              <a:t>Additional Risk Factors that Can Lead to Suicide</a:t>
            </a:r>
          </a:p>
          <a:p>
            <a:pPr algn="ctr"/>
            <a:endParaRPr lang="en-US" sz="2800" b="1" dirty="0" smtClean="0"/>
          </a:p>
          <a:p>
            <a:r>
              <a:rPr lang="en-US" sz="2800" b="1" dirty="0" smtClean="0"/>
              <a:t>Physical factors - Insomnia and Chronic Pain</a:t>
            </a:r>
          </a:p>
          <a:p>
            <a:endParaRPr lang="en-US" sz="2800" b="1" dirty="0" smtClean="0"/>
          </a:p>
          <a:p>
            <a:r>
              <a:rPr lang="en-US" sz="2800" b="1" dirty="0" smtClean="0"/>
              <a:t>Newly diagnosed (age 20) severe mental illness</a:t>
            </a:r>
          </a:p>
          <a:p>
            <a:endParaRPr lang="en-US" sz="2800" b="1" dirty="0" smtClean="0"/>
          </a:p>
          <a:p>
            <a:r>
              <a:rPr lang="en-US" sz="2800" b="1" dirty="0" smtClean="0"/>
              <a:t>History of Child Abuse (10-40% of adults who experience suicidal thoughts have a child abuse history)</a:t>
            </a:r>
          </a:p>
          <a:p>
            <a:endParaRPr lang="en-US" sz="2800" b="1" dirty="0" smtClean="0"/>
          </a:p>
          <a:p>
            <a:r>
              <a:rPr lang="en-US" sz="2800" b="1" dirty="0" smtClean="0"/>
              <a:t>Psychiatric History</a:t>
            </a:r>
          </a:p>
          <a:p>
            <a:endParaRPr lang="en-US" sz="2800" b="1" dirty="0" smtClean="0"/>
          </a:p>
          <a:p>
            <a:r>
              <a:rPr lang="en-US" sz="2800" b="1" dirty="0" smtClean="0"/>
              <a:t>Triggers</a:t>
            </a:r>
            <a:endParaRPr lang="en-US" sz="28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15" y="6155155"/>
            <a:ext cx="979714" cy="3429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520282" y="381000"/>
            <a:ext cx="8183562" cy="1052512"/>
          </a:xfrm>
        </p:spPr>
        <p:txBody>
          <a:bodyPr/>
          <a:lstStyle/>
          <a:p>
            <a:pPr eaLnBrk="1" fontAlgn="auto" hangingPunct="1">
              <a:spcAft>
                <a:spcPts val="0"/>
              </a:spcAft>
              <a:defRPr/>
            </a:pPr>
            <a:r>
              <a:rPr lang="en-US" sz="3200" dirty="0" smtClean="0"/>
              <a:t>What We Know</a:t>
            </a:r>
          </a:p>
        </p:txBody>
      </p:sp>
      <p:sp>
        <p:nvSpPr>
          <p:cNvPr id="13316" name="Rectangle 6"/>
          <p:cNvSpPr>
            <a:spLocks noGrp="1" noChangeArrowheads="1"/>
          </p:cNvSpPr>
          <p:nvPr>
            <p:ph idx="1"/>
          </p:nvPr>
        </p:nvSpPr>
        <p:spPr>
          <a:xfrm>
            <a:off x="533400" y="1295401"/>
            <a:ext cx="8183563" cy="5203656"/>
          </a:xfrm>
        </p:spPr>
        <p:txBody>
          <a:bodyPr>
            <a:noAutofit/>
          </a:bodyPr>
          <a:lstStyle/>
          <a:p>
            <a:pPr marL="265176" indent="-265176" eaLnBrk="1" fontAlgn="auto" hangingPunct="1">
              <a:lnSpc>
                <a:spcPct val="90000"/>
              </a:lnSpc>
              <a:spcBef>
                <a:spcPct val="50000"/>
              </a:spcBef>
              <a:spcAft>
                <a:spcPts val="0"/>
              </a:spcAft>
              <a:buFontTx/>
              <a:buNone/>
              <a:defRPr/>
            </a:pPr>
            <a:r>
              <a:rPr lang="en-US" sz="2400" dirty="0" smtClean="0"/>
              <a:t>There is no typical suicide victim.</a:t>
            </a:r>
          </a:p>
          <a:p>
            <a:pPr marL="265176" indent="-265176" eaLnBrk="1" fontAlgn="auto" hangingPunct="1">
              <a:lnSpc>
                <a:spcPct val="90000"/>
              </a:lnSpc>
              <a:spcBef>
                <a:spcPct val="50000"/>
              </a:spcBef>
              <a:spcAft>
                <a:spcPts val="0"/>
              </a:spcAft>
              <a:buFontTx/>
              <a:buNone/>
              <a:defRPr/>
            </a:pPr>
            <a:r>
              <a:rPr lang="en-US" sz="2400" dirty="0" smtClean="0"/>
              <a:t>There are no all inclusive predictive lists of warning signs.</a:t>
            </a:r>
          </a:p>
          <a:p>
            <a:pPr marL="265176" indent="-265176" eaLnBrk="1" fontAlgn="auto" hangingPunct="1">
              <a:lnSpc>
                <a:spcPct val="90000"/>
              </a:lnSpc>
              <a:spcBef>
                <a:spcPct val="50000"/>
              </a:spcBef>
              <a:spcAft>
                <a:spcPts val="0"/>
              </a:spcAft>
              <a:buFontTx/>
              <a:buNone/>
              <a:defRPr/>
            </a:pPr>
            <a:r>
              <a:rPr lang="en-US" sz="2400" dirty="0" smtClean="0"/>
              <a:t>Suicide is always multi dimensional.</a:t>
            </a:r>
          </a:p>
          <a:p>
            <a:pPr marL="265176" indent="-265176" eaLnBrk="1" fontAlgn="auto" hangingPunct="1">
              <a:lnSpc>
                <a:spcPct val="90000"/>
              </a:lnSpc>
              <a:spcBef>
                <a:spcPct val="50000"/>
              </a:spcBef>
              <a:spcAft>
                <a:spcPts val="0"/>
              </a:spcAft>
              <a:buFontTx/>
              <a:buNone/>
              <a:defRPr/>
            </a:pPr>
            <a:r>
              <a:rPr lang="en-US" sz="2400" dirty="0" smtClean="0"/>
              <a:t>Suicidal individuals want to end their pain, but do demonstrate warning signs.</a:t>
            </a:r>
          </a:p>
          <a:p>
            <a:pPr marL="265176" indent="-265176" eaLnBrk="1" fontAlgn="auto" hangingPunct="1">
              <a:lnSpc>
                <a:spcPct val="90000"/>
              </a:lnSpc>
              <a:spcBef>
                <a:spcPct val="50000"/>
              </a:spcBef>
              <a:spcAft>
                <a:spcPts val="0"/>
              </a:spcAft>
              <a:buFontTx/>
              <a:buNone/>
              <a:defRPr/>
            </a:pPr>
            <a:r>
              <a:rPr lang="en-US" sz="2400" dirty="0" smtClean="0"/>
              <a:t>Most suicidal youth confide concerns to peers rather than adults.</a:t>
            </a:r>
          </a:p>
          <a:p>
            <a:pPr marL="265176" indent="-265176" eaLnBrk="1" fontAlgn="auto" hangingPunct="1">
              <a:lnSpc>
                <a:spcPct val="90000"/>
              </a:lnSpc>
              <a:spcBef>
                <a:spcPct val="50000"/>
              </a:spcBef>
              <a:spcAft>
                <a:spcPts val="0"/>
              </a:spcAft>
              <a:buFontTx/>
              <a:buNone/>
              <a:defRPr/>
            </a:pPr>
            <a:r>
              <a:rPr lang="en-US" sz="2400" dirty="0" smtClean="0"/>
              <a:t>As few as 25% of peer confidants tell an adult. (RISK FACTOR)</a:t>
            </a:r>
          </a:p>
        </p:txBody>
      </p:sp>
      <p:sp>
        <p:nvSpPr>
          <p:cNvPr id="13314" name="Slide Number Placeholder 5"/>
          <p:cNvSpPr>
            <a:spLocks noGrp="1"/>
          </p:cNvSpPr>
          <p:nvPr>
            <p:ph type="sldNum" sz="quarter" idx="12"/>
          </p:nvPr>
        </p:nvSpPr>
        <p:spPr/>
        <p:txBody>
          <a:bodyPr/>
          <a:lstStyle/>
          <a:p>
            <a:pPr>
              <a:defRPr/>
            </a:pPr>
            <a:fld id="{1F8BC28B-281C-46A4-8F74-6C64725B7AD6}" type="slidenum">
              <a:rPr lang="en-US"/>
              <a:pPr>
                <a:defRPr/>
              </a:pPr>
              <a:t>39</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42" y="6515100"/>
            <a:ext cx="979714" cy="342900"/>
          </a:xfrm>
          <a:prstGeom prst="rect">
            <a:avLst/>
          </a:prstGeom>
        </p:spPr>
      </p:pic>
    </p:spTree>
    <p:extLst>
      <p:ext uri="{BB962C8B-B14F-4D97-AF65-F5344CB8AC3E}">
        <p14:creationId xmlns:p14="http://schemas.microsoft.com/office/powerpoint/2010/main" val="3629375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Health Problem</a:t>
            </a:r>
            <a:endParaRPr lang="en-US" dirty="0"/>
          </a:p>
        </p:txBody>
      </p:sp>
      <p:sp>
        <p:nvSpPr>
          <p:cNvPr id="3" name="Content Placeholder 2"/>
          <p:cNvSpPr>
            <a:spLocks noGrp="1"/>
          </p:cNvSpPr>
          <p:nvPr>
            <p:ph idx="1"/>
          </p:nvPr>
        </p:nvSpPr>
        <p:spPr>
          <a:xfrm>
            <a:off x="457200" y="1828800"/>
            <a:ext cx="8229600" cy="4297363"/>
          </a:xfrm>
        </p:spPr>
        <p:txBody>
          <a:bodyPr>
            <a:normAutofit/>
          </a:bodyPr>
          <a:lstStyle/>
          <a:p>
            <a:r>
              <a:rPr lang="en-US" dirty="0" smtClean="0"/>
              <a:t>Suicide is COMPLEX.</a:t>
            </a:r>
          </a:p>
          <a:p>
            <a:r>
              <a:rPr lang="en-US" dirty="0" smtClean="0"/>
              <a:t>It is most often the outcome of "MULTIPLE” factors.</a:t>
            </a:r>
          </a:p>
          <a:p>
            <a:r>
              <a:rPr lang="en-US" dirty="0" smtClean="0"/>
              <a:t>While it may appear “SUDDEN” to others, most often "</a:t>
            </a:r>
          </a:p>
          <a:p>
            <a:pPr marL="0" indent="0">
              <a:buNone/>
            </a:pPr>
            <a:r>
              <a:rPr lang="en-US" dirty="0" smtClean="0"/>
              <a:t>     there are underlying factors, some long-standing; "</a:t>
            </a:r>
          </a:p>
          <a:p>
            <a:r>
              <a:rPr lang="en-US" dirty="0"/>
              <a:t>T</a:t>
            </a:r>
            <a:r>
              <a:rPr lang="en-US" dirty="0" smtClean="0"/>
              <a:t>hese factors may be genetic, familial, environmental or experiential. "</a:t>
            </a:r>
          </a:p>
          <a:p>
            <a:r>
              <a:rPr lang="en-US" dirty="0" smtClean="0"/>
              <a:t>They may be unrecognized, or untreated or undertreated, ……</a:t>
            </a:r>
          </a:p>
          <a:p>
            <a:pPr marL="0" indent="0">
              <a:buNone/>
            </a:pPr>
            <a:r>
              <a:rPr lang="en-US" sz="1000" dirty="0" smtClean="0"/>
              <a:t>                                                                </a:t>
            </a:r>
            <a:endParaRPr lang="en-US" sz="1600" dirty="0" smtClean="0"/>
          </a:p>
          <a:p>
            <a:pPr marL="0" indent="0">
              <a:buNone/>
            </a:pPr>
            <a:r>
              <a:rPr lang="en-US" sz="1600" dirty="0"/>
              <a:t> </a:t>
            </a:r>
            <a:r>
              <a:rPr lang="en-US" sz="1600" dirty="0" smtClean="0"/>
              <a:t>                                                                                                                               - </a:t>
            </a:r>
            <a:r>
              <a:rPr lang="en-US" sz="1600" dirty="0" err="1" smtClean="0"/>
              <a:t>WellAware</a:t>
            </a:r>
            <a:endParaRPr lang="en-US" sz="1600" dirty="0" smtClean="0"/>
          </a:p>
          <a:p>
            <a:endParaRPr lang="en-US" dirty="0"/>
          </a:p>
        </p:txBody>
      </p:sp>
      <p:sp>
        <p:nvSpPr>
          <p:cNvPr id="5" name="Slide Number Placeholder 4"/>
          <p:cNvSpPr>
            <a:spLocks noGrp="1"/>
          </p:cNvSpPr>
          <p:nvPr>
            <p:ph type="sldNum" sz="quarter" idx="12"/>
          </p:nvPr>
        </p:nvSpPr>
        <p:spPr/>
        <p:txBody>
          <a:bodyPr/>
          <a:lstStyle/>
          <a:p>
            <a:fld id="{FC813F07-13C3-4D1F-9B94-AF53317F4586}" type="slidenum">
              <a:rPr lang="en-US" smtClean="0"/>
              <a:pPr/>
              <a:t>4</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15" y="6155155"/>
            <a:ext cx="979714" cy="342900"/>
          </a:xfrm>
          <a:prstGeom prst="rect">
            <a:avLst/>
          </a:prstGeom>
        </p:spPr>
      </p:pic>
    </p:spTree>
    <p:extLst>
      <p:ext uri="{BB962C8B-B14F-4D97-AF65-F5344CB8AC3E}">
        <p14:creationId xmlns:p14="http://schemas.microsoft.com/office/powerpoint/2010/main" val="33409202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Suicidal Crisis</a:t>
            </a:r>
            <a:endParaRPr lang="en-US" dirty="0"/>
          </a:p>
        </p:txBody>
      </p:sp>
      <p:sp>
        <p:nvSpPr>
          <p:cNvPr id="3" name="Content Placeholder 2"/>
          <p:cNvSpPr>
            <a:spLocks noGrp="1"/>
          </p:cNvSpPr>
          <p:nvPr>
            <p:ph idx="1"/>
          </p:nvPr>
        </p:nvSpPr>
        <p:spPr/>
        <p:txBody>
          <a:bodyPr>
            <a:normAutofit/>
          </a:bodyPr>
          <a:lstStyle/>
          <a:p>
            <a:pPr marL="265176" indent="-265176">
              <a:lnSpc>
                <a:spcPct val="90000"/>
              </a:lnSpc>
              <a:spcBef>
                <a:spcPct val="50000"/>
              </a:spcBef>
              <a:buNone/>
              <a:defRPr/>
            </a:pPr>
            <a:r>
              <a:rPr lang="en-US" dirty="0"/>
              <a:t>Suicidal crises </a:t>
            </a:r>
            <a:r>
              <a:rPr lang="en-US" b="1" dirty="0"/>
              <a:t>are temporary conditions. An intense suicidal crisis usually lasts 48 hours</a:t>
            </a:r>
            <a:r>
              <a:rPr lang="en-US" b="1" dirty="0" smtClean="0"/>
              <a:t>.</a:t>
            </a:r>
          </a:p>
          <a:p>
            <a:pPr marL="265176" indent="-265176">
              <a:lnSpc>
                <a:spcPct val="90000"/>
              </a:lnSpc>
              <a:spcBef>
                <a:spcPct val="50000"/>
              </a:spcBef>
              <a:buNone/>
              <a:defRPr/>
            </a:pPr>
            <a:endParaRPr lang="en-US" b="1" dirty="0"/>
          </a:p>
          <a:p>
            <a:pPr marL="265176" indent="-265176" fontAlgn="t">
              <a:lnSpc>
                <a:spcPct val="90000"/>
              </a:lnSpc>
              <a:buNone/>
              <a:defRPr/>
            </a:pPr>
            <a:r>
              <a:rPr lang="en-US" dirty="0"/>
              <a:t>The intensity and urgency associated with suicidal crises </a:t>
            </a:r>
            <a:r>
              <a:rPr lang="en-US" b="1" dirty="0"/>
              <a:t>tends to disappear or diminish with time. </a:t>
            </a:r>
            <a:endParaRPr lang="en-US" b="1" dirty="0" smtClean="0"/>
          </a:p>
          <a:p>
            <a:pPr marL="265176" indent="-265176" fontAlgn="t">
              <a:lnSpc>
                <a:spcPct val="90000"/>
              </a:lnSpc>
              <a:buNone/>
              <a:defRPr/>
            </a:pPr>
            <a:endParaRPr lang="en-US" b="1" dirty="0" smtClean="0"/>
          </a:p>
          <a:p>
            <a:pPr marL="265176" indent="-265176" fontAlgn="t">
              <a:lnSpc>
                <a:spcPct val="90000"/>
              </a:lnSpc>
              <a:buNone/>
              <a:defRPr/>
            </a:pPr>
            <a:r>
              <a:rPr lang="en-US" b="1" dirty="0" smtClean="0"/>
              <a:t>Suicidal crises can and usually do return like waves.</a:t>
            </a:r>
            <a:endParaRPr lang="en-US" dirty="0" smtClean="0"/>
          </a:p>
          <a:p>
            <a:endParaRPr lang="en-US" dirty="0"/>
          </a:p>
        </p:txBody>
      </p:sp>
      <p:sp>
        <p:nvSpPr>
          <p:cNvPr id="4" name="Slide Number Placeholder 3"/>
          <p:cNvSpPr>
            <a:spLocks noGrp="1"/>
          </p:cNvSpPr>
          <p:nvPr>
            <p:ph type="sldNum" sz="quarter" idx="12"/>
          </p:nvPr>
        </p:nvSpPr>
        <p:spPr/>
        <p:txBody>
          <a:bodyPr/>
          <a:lstStyle/>
          <a:p>
            <a:fld id="{FC813F07-13C3-4D1F-9B94-AF53317F4586}" type="slidenum">
              <a:rPr lang="en-US" smtClean="0"/>
              <a:pPr/>
              <a:t>40</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15" y="6155155"/>
            <a:ext cx="979714" cy="342900"/>
          </a:xfrm>
          <a:prstGeom prst="rect">
            <a:avLst/>
          </a:prstGeom>
        </p:spPr>
      </p:pic>
    </p:spTree>
    <p:extLst>
      <p:ext uri="{BB962C8B-B14F-4D97-AF65-F5344CB8AC3E}">
        <p14:creationId xmlns:p14="http://schemas.microsoft.com/office/powerpoint/2010/main" val="9604239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Suicidal Process</a:t>
            </a:r>
            <a:endParaRPr lang="en-US" dirty="0"/>
          </a:p>
        </p:txBody>
      </p:sp>
      <p:sp>
        <p:nvSpPr>
          <p:cNvPr id="3" name="Content Placeholder 2"/>
          <p:cNvSpPr>
            <a:spLocks noGrp="1"/>
          </p:cNvSpPr>
          <p:nvPr>
            <p:ph idx="1"/>
          </p:nvPr>
        </p:nvSpPr>
        <p:spPr/>
        <p:txBody>
          <a:bodyPr>
            <a:normAutofit/>
          </a:bodyPr>
          <a:lstStyle/>
          <a:p>
            <a:r>
              <a:rPr lang="en-US" dirty="0" smtClean="0"/>
              <a:t>Suicides often start as occasional thoughts about death and proceed to suicidal ideation, when severe and intrusive thoughts cause a person to dwell on the idea of suicide over a long period of time. </a:t>
            </a:r>
          </a:p>
          <a:p>
            <a:pPr marL="0" indent="0">
              <a:buNone/>
            </a:pPr>
            <a:endParaRPr lang="en-US" dirty="0" smtClean="0"/>
          </a:p>
          <a:p>
            <a:r>
              <a:rPr lang="en-US" dirty="0" smtClean="0"/>
              <a:t>The Suicidal Process happens over time beginning with the first thoughts about suicide, and if not stopped could end in a completed suicide.</a:t>
            </a:r>
          </a:p>
          <a:p>
            <a:pPr marL="0" indent="0">
              <a:buNone/>
            </a:pPr>
            <a:endParaRPr lang="en-US" dirty="0" smtClean="0"/>
          </a:p>
          <a:p>
            <a:r>
              <a:rPr lang="en-US" dirty="0" smtClean="0"/>
              <a:t>The fact that it happens over time for most people means </a:t>
            </a:r>
            <a:r>
              <a:rPr lang="en-US" b="1" u="sng" dirty="0" smtClean="0"/>
              <a:t>that there is time to intervene successfully.</a:t>
            </a:r>
          </a:p>
          <a:p>
            <a:pPr marL="0" indent="0">
              <a:buNone/>
            </a:pPr>
            <a:endParaRPr lang="en-US" dirty="0"/>
          </a:p>
        </p:txBody>
      </p:sp>
      <p:sp>
        <p:nvSpPr>
          <p:cNvPr id="5" name="Slide Number Placeholder 4"/>
          <p:cNvSpPr>
            <a:spLocks noGrp="1"/>
          </p:cNvSpPr>
          <p:nvPr>
            <p:ph type="sldNum" sz="quarter" idx="12"/>
          </p:nvPr>
        </p:nvSpPr>
        <p:spPr/>
        <p:txBody>
          <a:bodyPr/>
          <a:lstStyle/>
          <a:p>
            <a:fld id="{FC813F07-13C3-4D1F-9B94-AF53317F4586}" type="slidenum">
              <a:rPr lang="en-US" smtClean="0"/>
              <a:pPr/>
              <a:t>41</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15" y="6155155"/>
            <a:ext cx="979714" cy="3429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4953000"/>
            <a:ext cx="2971800" cy="1905000"/>
          </a:xfrm>
          <a:prstGeom prst="rect">
            <a:avLst/>
          </a:prstGeom>
        </p:spPr>
      </p:pic>
    </p:spTree>
    <p:extLst>
      <p:ext uri="{BB962C8B-B14F-4D97-AF65-F5344CB8AC3E}">
        <p14:creationId xmlns:p14="http://schemas.microsoft.com/office/powerpoint/2010/main" val="3626364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1026"/>
          <p:cNvSpPr>
            <a:spLocks noGrp="1" noChangeArrowheads="1"/>
          </p:cNvSpPr>
          <p:nvPr>
            <p:ph type="title"/>
          </p:nvPr>
        </p:nvSpPr>
        <p:spPr>
          <a:xfrm>
            <a:off x="503238" y="4983163"/>
            <a:ext cx="8183562" cy="1052512"/>
          </a:xfrm>
        </p:spPr>
        <p:txBody>
          <a:bodyPr>
            <a:normAutofit/>
          </a:bodyPr>
          <a:lstStyle/>
          <a:p>
            <a:pPr eaLnBrk="1" fontAlgn="auto" hangingPunct="1">
              <a:spcAft>
                <a:spcPts val="0"/>
              </a:spcAft>
              <a:defRPr/>
            </a:pPr>
            <a:r>
              <a:rPr lang="en-US" sz="2800" dirty="0" smtClean="0"/>
              <a:t>90% of people who attempt suicide told someone they were having thoughts about suicide.</a:t>
            </a:r>
            <a:endParaRPr lang="en-US" sz="2800" dirty="0" smtClean="0">
              <a:solidFill>
                <a:schemeClr val="accent1">
                  <a:tint val="88000"/>
                  <a:satMod val="150000"/>
                </a:schemeClr>
              </a:solidFill>
            </a:endParaRPr>
          </a:p>
        </p:txBody>
      </p:sp>
      <p:sp>
        <p:nvSpPr>
          <p:cNvPr id="19459" name="Rectangle 1029"/>
          <p:cNvSpPr>
            <a:spLocks noGrp="1" noChangeArrowheads="1"/>
          </p:cNvSpPr>
          <p:nvPr>
            <p:ph idx="1"/>
          </p:nvPr>
        </p:nvSpPr>
        <p:spPr>
          <a:xfrm>
            <a:off x="457200" y="457200"/>
            <a:ext cx="8229600" cy="5715000"/>
          </a:xfrm>
        </p:spPr>
        <p:txBody>
          <a:bodyPr/>
          <a:lstStyle/>
          <a:p>
            <a:pPr lvl="2">
              <a:buFont typeface="Wingdings" pitchFamily="2" charset="2"/>
              <a:buNone/>
            </a:pPr>
            <a:r>
              <a:rPr lang="en-US" altLang="en-US" sz="2900" dirty="0" smtClean="0"/>
              <a:t>Many people give us clues, what we call </a:t>
            </a:r>
            <a:r>
              <a:rPr lang="en-US" altLang="en-US" sz="2900" i="1" dirty="0" smtClean="0"/>
              <a:t>Invitations to Help </a:t>
            </a:r>
            <a:r>
              <a:rPr lang="en-US" altLang="en-US" sz="2900" dirty="0" smtClean="0"/>
              <a:t>by:</a:t>
            </a:r>
          </a:p>
          <a:p>
            <a:pPr lvl="2"/>
            <a:r>
              <a:rPr lang="en-US" altLang="en-US" sz="2400" dirty="0" smtClean="0"/>
              <a:t>Direct or indirect statements, </a:t>
            </a:r>
          </a:p>
          <a:p>
            <a:pPr lvl="2"/>
            <a:r>
              <a:rPr lang="en-US" altLang="en-US" sz="2400" dirty="0" smtClean="0"/>
              <a:t>Non-verbal behaviors </a:t>
            </a:r>
          </a:p>
          <a:p>
            <a:pPr lvl="2"/>
            <a:r>
              <a:rPr lang="en-US" altLang="en-US" sz="2400" dirty="0" smtClean="0"/>
              <a:t>Expressions of hopelessness</a:t>
            </a:r>
          </a:p>
          <a:p>
            <a:pPr lvl="2"/>
            <a:r>
              <a:rPr lang="en-US" altLang="en-US" sz="2400" dirty="0" smtClean="0"/>
              <a:t>Changes in attitudes and behaviors </a:t>
            </a:r>
          </a:p>
          <a:p>
            <a:pPr eaLnBrk="1" hangingPunct="1">
              <a:buFontTx/>
              <a:buNone/>
            </a:pPr>
            <a:r>
              <a:rPr lang="en-US" altLang="en-US" sz="2400" i="1" dirty="0" smtClean="0"/>
              <a:t>These “Invitations to Help” may not always be loud or clear, but the more we know about listening and watching for these Invitations to Help, the better we will be to recognize and respond.</a:t>
            </a:r>
          </a:p>
        </p:txBody>
      </p:sp>
      <p:sp>
        <p:nvSpPr>
          <p:cNvPr id="12290" name="Slide Number Placeholder 5"/>
          <p:cNvSpPr>
            <a:spLocks noGrp="1"/>
          </p:cNvSpPr>
          <p:nvPr>
            <p:ph type="sldNum" sz="quarter" idx="12"/>
          </p:nvPr>
        </p:nvSpPr>
        <p:spPr/>
        <p:txBody>
          <a:bodyPr/>
          <a:lstStyle/>
          <a:p>
            <a:pPr>
              <a:defRPr/>
            </a:pPr>
            <a:fld id="{E42EEB14-7111-4545-A492-ADE8D8254D44}" type="slidenum">
              <a:rPr lang="en-US"/>
              <a:pPr>
                <a:defRPr/>
              </a:pPr>
              <a:t>42</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36" y="6327607"/>
            <a:ext cx="979714" cy="342900"/>
          </a:xfrm>
          <a:prstGeom prst="rect">
            <a:avLst/>
          </a:prstGeom>
        </p:spPr>
      </p:pic>
    </p:spTree>
    <p:extLst>
      <p:ext uri="{BB962C8B-B14F-4D97-AF65-F5344CB8AC3E}">
        <p14:creationId xmlns:p14="http://schemas.microsoft.com/office/powerpoint/2010/main" val="13433963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26"/>
          <p:cNvSpPr>
            <a:spLocks noGrp="1" noChangeArrowheads="1"/>
          </p:cNvSpPr>
          <p:nvPr>
            <p:ph type="title"/>
          </p:nvPr>
        </p:nvSpPr>
        <p:spPr>
          <a:xfrm>
            <a:off x="578661" y="152400"/>
            <a:ext cx="8183562" cy="1052512"/>
          </a:xfrm>
        </p:spPr>
        <p:txBody>
          <a:bodyPr>
            <a:normAutofit/>
          </a:bodyPr>
          <a:lstStyle/>
          <a:p>
            <a:pPr eaLnBrk="1" fontAlgn="auto" hangingPunct="1">
              <a:spcAft>
                <a:spcPts val="0"/>
              </a:spcAft>
              <a:defRPr/>
            </a:pPr>
            <a:r>
              <a:rPr lang="en-US" sz="3600" dirty="0" smtClean="0">
                <a:latin typeface="Calibri" pitchFamily="34" charset="0"/>
              </a:rPr>
              <a:t>Myths</a:t>
            </a:r>
          </a:p>
        </p:txBody>
      </p:sp>
      <p:sp>
        <p:nvSpPr>
          <p:cNvPr id="24580" name="Rectangle 1027"/>
          <p:cNvSpPr>
            <a:spLocks noGrp="1" noChangeArrowheads="1"/>
          </p:cNvSpPr>
          <p:nvPr>
            <p:ph idx="1"/>
          </p:nvPr>
        </p:nvSpPr>
        <p:spPr>
          <a:xfrm>
            <a:off x="457200" y="1066800"/>
            <a:ext cx="8183563" cy="5260807"/>
          </a:xfrm>
        </p:spPr>
        <p:txBody>
          <a:bodyPr>
            <a:normAutofit lnSpcReduction="10000"/>
          </a:bodyPr>
          <a:lstStyle/>
          <a:p>
            <a:pPr eaLnBrk="1" hangingPunct="1"/>
            <a:r>
              <a:rPr lang="en-US" altLang="en-US" sz="2400" dirty="0" smtClean="0">
                <a:latin typeface="Calibri" pitchFamily="34" charset="0"/>
              </a:rPr>
              <a:t>People who talk about suicide won’t complete it.</a:t>
            </a:r>
          </a:p>
          <a:p>
            <a:pPr eaLnBrk="1" hangingPunct="1"/>
            <a:r>
              <a:rPr lang="en-US" altLang="en-US" sz="2400" dirty="0" smtClean="0">
                <a:latin typeface="Calibri" pitchFamily="34" charset="0"/>
              </a:rPr>
              <a:t>Suicide happens without warning.</a:t>
            </a:r>
          </a:p>
          <a:p>
            <a:r>
              <a:rPr lang="en-US" altLang="en-US" sz="2400" dirty="0" smtClean="0">
                <a:latin typeface="Calibri" pitchFamily="34" charset="0"/>
              </a:rPr>
              <a:t>Suicidal people are intent on dying.</a:t>
            </a:r>
            <a:r>
              <a:rPr lang="en-US" sz="2400" i="1" dirty="0"/>
              <a:t> On the bridge, Baldwin counted to ten and stayed frozen. He counted to ten again, then vaulted over. “I still see my hands coming off the railing,” he said. As he crossed to chord in flight, Baldwin recalls, </a:t>
            </a:r>
            <a:r>
              <a:rPr lang="en-US" sz="2400" b="1" i="1" dirty="0"/>
              <a:t>“I instantly realized that everything in my life that I’d thought was unfixable was totally fixable – except for having just jumped.”</a:t>
            </a:r>
            <a:r>
              <a:rPr lang="en-US" sz="2400" dirty="0"/>
              <a:t> (Friend, T. (2003). Jumpers. </a:t>
            </a:r>
            <a:r>
              <a:rPr lang="en-US" sz="2400" u="sng" dirty="0"/>
              <a:t>The New Yorker</a:t>
            </a:r>
            <a:r>
              <a:rPr lang="en-US" sz="2400" dirty="0"/>
              <a:t>.)</a:t>
            </a:r>
            <a:endParaRPr lang="en-US" altLang="en-US" sz="2400" dirty="0" smtClean="0">
              <a:latin typeface="Calibri" pitchFamily="34" charset="0"/>
            </a:endParaRPr>
          </a:p>
          <a:p>
            <a:pPr eaLnBrk="1" hangingPunct="1"/>
            <a:r>
              <a:rPr lang="en-US" altLang="en-US" sz="2400" dirty="0" smtClean="0">
                <a:latin typeface="Calibri" pitchFamily="34" charset="0"/>
              </a:rPr>
              <a:t>Improvement after an attempt means the risk is over.</a:t>
            </a:r>
          </a:p>
          <a:p>
            <a:pPr eaLnBrk="1" hangingPunct="1"/>
            <a:r>
              <a:rPr lang="en-US" altLang="en-US" sz="2400" dirty="0" smtClean="0">
                <a:latin typeface="Calibri" pitchFamily="34" charset="0"/>
              </a:rPr>
              <a:t>If you talk to a suicidal person about suicide it will encourage the person to kill themselves. </a:t>
            </a:r>
          </a:p>
          <a:p>
            <a:pPr eaLnBrk="1" hangingPunct="1"/>
            <a:r>
              <a:rPr lang="en-US" altLang="en-US" sz="2400" dirty="0" smtClean="0">
                <a:latin typeface="Calibri" pitchFamily="34" charset="0"/>
              </a:rPr>
              <a:t>Self-injury is a strong indicator of suicidal thoughts. </a:t>
            </a:r>
          </a:p>
          <a:p>
            <a:pPr eaLnBrk="1" hangingPunct="1"/>
            <a:r>
              <a:rPr lang="en-US" altLang="en-US" sz="2400" dirty="0" smtClean="0">
                <a:latin typeface="Calibri" pitchFamily="34" charset="0"/>
              </a:rPr>
              <a:t>If someone medicates themselves with alcohol, it lessens the stress and the threat of the person acting on it.</a:t>
            </a:r>
          </a:p>
          <a:p>
            <a:pPr eaLnBrk="1" hangingPunct="1"/>
            <a:endParaRPr lang="en-US" altLang="en-US" sz="2000" dirty="0" smtClean="0"/>
          </a:p>
          <a:p>
            <a:pPr marL="0" indent="0" eaLnBrk="1" hangingPunct="1">
              <a:buNone/>
            </a:pPr>
            <a:endParaRPr lang="en-US" altLang="en-US" sz="2000" dirty="0" smtClean="0"/>
          </a:p>
          <a:p>
            <a:pPr eaLnBrk="1" hangingPunct="1"/>
            <a:endParaRPr lang="en-US" altLang="en-US" dirty="0" smtClean="0"/>
          </a:p>
        </p:txBody>
      </p:sp>
      <p:sp>
        <p:nvSpPr>
          <p:cNvPr id="19458" name="Slide Number Placeholder 5"/>
          <p:cNvSpPr>
            <a:spLocks noGrp="1"/>
          </p:cNvSpPr>
          <p:nvPr>
            <p:ph type="sldNum" sz="quarter" idx="12"/>
          </p:nvPr>
        </p:nvSpPr>
        <p:spPr/>
        <p:txBody>
          <a:bodyPr/>
          <a:lstStyle/>
          <a:p>
            <a:pPr>
              <a:defRPr/>
            </a:pPr>
            <a:fld id="{9FA74F7D-5C4F-43DF-980B-38FAEAA56581}" type="slidenum">
              <a:rPr lang="en-US"/>
              <a:pPr>
                <a:defRPr/>
              </a:pPr>
              <a:t>43</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36" y="6327607"/>
            <a:ext cx="979714" cy="342900"/>
          </a:xfrm>
          <a:prstGeom prst="rect">
            <a:avLst/>
          </a:prstGeom>
        </p:spPr>
      </p:pic>
    </p:spTree>
    <p:extLst>
      <p:ext uri="{BB962C8B-B14F-4D97-AF65-F5344CB8AC3E}">
        <p14:creationId xmlns:p14="http://schemas.microsoft.com/office/powerpoint/2010/main" val="21488436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03238" y="4983163"/>
            <a:ext cx="8183562" cy="1052512"/>
          </a:xfrm>
        </p:spPr>
        <p:txBody>
          <a:bodyPr/>
          <a:lstStyle/>
          <a:p>
            <a:pPr eaLnBrk="1" fontAlgn="auto" hangingPunct="1">
              <a:spcAft>
                <a:spcPts val="0"/>
              </a:spcAft>
              <a:defRPr/>
            </a:pPr>
            <a:endParaRPr lang="en-US" smtClean="0">
              <a:solidFill>
                <a:schemeClr val="accent1">
                  <a:tint val="88000"/>
                  <a:satMod val="150000"/>
                </a:schemeClr>
              </a:solidFill>
            </a:endParaRPr>
          </a:p>
        </p:txBody>
      </p:sp>
      <p:pic>
        <p:nvPicPr>
          <p:cNvPr id="12292" name="Picture 7" descr="p5aSlid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04800" y="152400"/>
            <a:ext cx="8458200" cy="5973763"/>
          </a:xfrm>
          <a:noFill/>
        </p:spPr>
      </p:pic>
      <p:sp>
        <p:nvSpPr>
          <p:cNvPr id="9219" name="Slide Number Placeholder 3"/>
          <p:cNvSpPr>
            <a:spLocks noGrp="1"/>
          </p:cNvSpPr>
          <p:nvPr>
            <p:ph type="sldNum" sz="quarter" idx="12"/>
          </p:nvPr>
        </p:nvSpPr>
        <p:spPr/>
        <p:txBody>
          <a:bodyPr/>
          <a:lstStyle/>
          <a:p>
            <a:pPr>
              <a:defRPr/>
            </a:pPr>
            <a:fld id="{3C0F3E39-ECBB-4D2F-ADC9-8C7A7BE05174}" type="slidenum">
              <a:rPr lang="en-US"/>
              <a:pPr>
                <a:defRPr/>
              </a:pPr>
              <a:t>44</a:t>
            </a:fld>
            <a:endParaRPr lang="en-US"/>
          </a:p>
        </p:txBody>
      </p:sp>
    </p:spTree>
    <p:extLst>
      <p:ext uri="{BB962C8B-B14F-4D97-AF65-F5344CB8AC3E}">
        <p14:creationId xmlns:p14="http://schemas.microsoft.com/office/powerpoint/2010/main" val="272534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p:txBody>
          <a:bodyPr/>
          <a:lstStyle/>
          <a:p>
            <a:pPr>
              <a:defRPr/>
            </a:pPr>
            <a:fld id="{435EAF91-F85D-4F07-A0B5-FFD2ADCE0ED3}" type="slidenum">
              <a:rPr lang="en-US"/>
              <a:pPr>
                <a:defRPr/>
              </a:pPr>
              <a:t>45</a:t>
            </a:fld>
            <a:endParaRPr lang="en-US"/>
          </a:p>
        </p:txBody>
      </p:sp>
      <p:sp>
        <p:nvSpPr>
          <p:cNvPr id="13315" name="Rectangle 2"/>
          <p:cNvSpPr>
            <a:spLocks noChangeArrowheads="1"/>
          </p:cNvSpPr>
          <p:nvPr/>
        </p:nvSpPr>
        <p:spPr bwMode="auto">
          <a:xfrm>
            <a:off x="2209800" y="1905000"/>
            <a:ext cx="45720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1600">
                <a:latin typeface="Verdana" pitchFamily="34" charset="0"/>
              </a:rPr>
              <a:t>While some suicides are deliberative and involve careful planning, many  appear to have an impulsive component and occur during a short-term crisis. </a:t>
            </a:r>
          </a:p>
          <a:p>
            <a:pPr eaLnBrk="1" hangingPunct="1">
              <a:buFont typeface="Arial" charset="0"/>
              <a:buChar char="•"/>
            </a:pPr>
            <a:endParaRPr lang="en-US" altLang="en-US" sz="1600">
              <a:latin typeface="Verdana" pitchFamily="34" charset="0"/>
            </a:endParaRPr>
          </a:p>
          <a:p>
            <a:pPr eaLnBrk="1" hangingPunct="1">
              <a:buFont typeface="Arial" charset="0"/>
              <a:buChar char="•"/>
            </a:pPr>
            <a:r>
              <a:rPr lang="en-US" altLang="en-US" sz="1600">
                <a:latin typeface="Verdana" pitchFamily="34" charset="0"/>
              </a:rPr>
              <a:t>Forty-eight percent of patients treated for a suicide attempt reported that the period between deciding to attempt suicide and the actual attempt was 10 minutes.</a:t>
            </a:r>
          </a:p>
          <a:p>
            <a:pPr eaLnBrk="1" hangingPunct="1"/>
            <a:r>
              <a:rPr lang="en-US" altLang="en-US" sz="1600">
                <a:latin typeface="Verdana" pitchFamily="34" charset="0"/>
              </a:rPr>
              <a:t> </a:t>
            </a:r>
          </a:p>
          <a:p>
            <a:pPr eaLnBrk="1" hangingPunct="1">
              <a:buFont typeface="Arial" charset="0"/>
              <a:buChar char="•"/>
            </a:pPr>
            <a:r>
              <a:rPr lang="en-US" altLang="en-US" sz="1600">
                <a:latin typeface="Verdana" pitchFamily="34" charset="0"/>
              </a:rPr>
              <a:t>Others interviewed reported……</a:t>
            </a:r>
          </a:p>
          <a:p>
            <a:pPr eaLnBrk="1" hangingPunct="1"/>
            <a:r>
              <a:rPr lang="en-US" altLang="en-US" sz="1600">
                <a:latin typeface="Verdana" pitchFamily="34" charset="0"/>
              </a:rPr>
              <a:t>     24% said 5-19 minutes </a:t>
            </a:r>
          </a:p>
          <a:p>
            <a:pPr eaLnBrk="1" hangingPunct="1"/>
            <a:r>
              <a:rPr lang="en-US" altLang="en-US" sz="1600">
                <a:latin typeface="Verdana" pitchFamily="34" charset="0"/>
              </a:rPr>
              <a:t>     23% said 20 minutes to 1 hour </a:t>
            </a:r>
          </a:p>
          <a:p>
            <a:pPr eaLnBrk="1" hangingPunct="1"/>
            <a:r>
              <a:rPr lang="en-US" altLang="en-US" sz="1600">
                <a:latin typeface="Verdana" pitchFamily="34" charset="0"/>
              </a:rPr>
              <a:t>     16% said 2-8 hours </a:t>
            </a:r>
          </a:p>
          <a:p>
            <a:pPr eaLnBrk="1" hangingPunct="1"/>
            <a:r>
              <a:rPr lang="en-US" altLang="en-US" sz="1600">
                <a:latin typeface="Verdana" pitchFamily="34" charset="0"/>
              </a:rPr>
              <a:t>     13% said 1 or more days </a:t>
            </a:r>
          </a:p>
          <a:p>
            <a:pPr eaLnBrk="1" hangingPunct="1"/>
            <a:endParaRPr lang="en-US" altLang="en-US">
              <a:latin typeface="Verdana" pitchFamily="34" charset="0"/>
            </a:endParaRPr>
          </a:p>
          <a:p>
            <a:pPr eaLnBrk="1" hangingPunct="1"/>
            <a:r>
              <a:rPr lang="en-US" altLang="en-US" b="1">
                <a:latin typeface="Verdana" pitchFamily="34" charset="0"/>
              </a:rPr>
              <a:t>This is why </a:t>
            </a:r>
            <a:r>
              <a:rPr lang="en-US" altLang="en-US" sz="1600" b="1" i="1">
                <a:latin typeface="Verdana" pitchFamily="34" charset="0"/>
              </a:rPr>
              <a:t>Means Matter</a:t>
            </a:r>
          </a:p>
        </p:txBody>
      </p:sp>
      <p:pic>
        <p:nvPicPr>
          <p:cNvPr id="13316" name="Picture 6" descr="C:\Documents and Settings\kwallace\Local Settings\Temporary Internet Files\Content.IE5\VGBZ4BJU\MPj04052600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52233">
            <a:off x="457200" y="533400"/>
            <a:ext cx="23463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0" descr="C:\Documents and Settings\kwallace\Local Settings\Temporary Internet Files\Content.IE5\ORSRY9KF\MPj0382829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31070">
            <a:off x="6705600" y="3884613"/>
            <a:ext cx="1676400"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2" descr="C:\Documents and Settings\kwallace\Local Settings\Temporary Internet Files\Content.IE5\GD2305EN\MCj0304707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4876800"/>
            <a:ext cx="1827213"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41911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83563" cy="1050925"/>
          </a:xfrm>
        </p:spPr>
        <p:txBody>
          <a:bodyPr>
            <a:normAutofit/>
          </a:bodyPr>
          <a:lstStyle/>
          <a:p>
            <a:pPr eaLnBrk="1" fontAlgn="auto" hangingPunct="1">
              <a:spcAft>
                <a:spcPts val="0"/>
              </a:spcAft>
              <a:defRPr/>
            </a:pPr>
            <a:r>
              <a:rPr lang="en-US" dirty="0" smtClean="0"/>
              <a:t>Substance Abuse &amp; Suicide</a:t>
            </a:r>
            <a:r>
              <a:rPr lang="en-US" dirty="0" smtClean="0">
                <a:solidFill>
                  <a:schemeClr val="accent1">
                    <a:tint val="88000"/>
                    <a:satMod val="150000"/>
                  </a:schemeClr>
                </a:solidFill>
              </a:rPr>
              <a:t/>
            </a:r>
            <a:br>
              <a:rPr lang="en-US" dirty="0" smtClean="0">
                <a:solidFill>
                  <a:schemeClr val="accent1">
                    <a:tint val="88000"/>
                    <a:satMod val="150000"/>
                  </a:schemeClr>
                </a:solidFill>
              </a:rPr>
            </a:br>
            <a:endParaRPr lang="en-US" dirty="0">
              <a:solidFill>
                <a:schemeClr val="accent1">
                  <a:tint val="88000"/>
                  <a:satMod val="150000"/>
                </a:schemeClr>
              </a:solidFill>
            </a:endParaRPr>
          </a:p>
        </p:txBody>
      </p:sp>
      <p:sp>
        <p:nvSpPr>
          <p:cNvPr id="3" name="Content Placeholder 2"/>
          <p:cNvSpPr>
            <a:spLocks noGrp="1"/>
          </p:cNvSpPr>
          <p:nvPr>
            <p:ph idx="1"/>
          </p:nvPr>
        </p:nvSpPr>
        <p:spPr>
          <a:xfrm>
            <a:off x="533400" y="1295400"/>
            <a:ext cx="8183563" cy="5032207"/>
          </a:xfrm>
        </p:spPr>
        <p:txBody>
          <a:bodyPr>
            <a:normAutofit/>
          </a:bodyPr>
          <a:lstStyle/>
          <a:p>
            <a:pPr marL="265176" indent="-265176" eaLnBrk="1" fontAlgn="auto" hangingPunct="1">
              <a:spcAft>
                <a:spcPts val="0"/>
              </a:spcAft>
              <a:buFont typeface="Wingdings 2"/>
              <a:buChar char=""/>
              <a:defRPr/>
            </a:pPr>
            <a:r>
              <a:rPr lang="en-US" sz="2000" dirty="0" smtClean="0"/>
              <a:t>Suicide is the leading cause of death among people who abuse alcohol and drugs? (Wilcox, Conner, and </a:t>
            </a:r>
            <a:r>
              <a:rPr lang="en-US" sz="2000" dirty="0" err="1" smtClean="0"/>
              <a:t>Caine</a:t>
            </a:r>
            <a:r>
              <a:rPr lang="en-US" sz="2000" dirty="0" smtClean="0"/>
              <a:t> 2004)</a:t>
            </a:r>
          </a:p>
          <a:p>
            <a:pPr marL="265176" indent="-265176" eaLnBrk="1" fontAlgn="auto" hangingPunct="1">
              <a:spcAft>
                <a:spcPts val="0"/>
              </a:spcAft>
              <a:buFont typeface="Wingdings 2"/>
              <a:buChar char=""/>
              <a:defRPr/>
            </a:pPr>
            <a:r>
              <a:rPr lang="en-US" sz="2000" dirty="0" smtClean="0"/>
              <a:t>Individuals who are treated for alcohol abuse or dependence are at about </a:t>
            </a:r>
            <a:r>
              <a:rPr lang="en-US" sz="2000" b="1" dirty="0" smtClean="0"/>
              <a:t>10 times </a:t>
            </a:r>
            <a:r>
              <a:rPr lang="en-US" sz="2000" dirty="0" smtClean="0"/>
              <a:t>greater risk to eventually die by suicide compared to the general population, and people who inject drugs are at about </a:t>
            </a:r>
            <a:r>
              <a:rPr lang="en-US" sz="2000" b="1" dirty="0" smtClean="0"/>
              <a:t>14 Xs </a:t>
            </a:r>
            <a:r>
              <a:rPr lang="en-US" sz="2000" dirty="0" smtClean="0"/>
              <a:t>greater risk for eventual suicide?</a:t>
            </a:r>
          </a:p>
          <a:p>
            <a:pPr marL="265176" indent="-265176" eaLnBrk="1" fontAlgn="auto" hangingPunct="1">
              <a:spcAft>
                <a:spcPts val="0"/>
              </a:spcAft>
              <a:buFont typeface="Wingdings 2"/>
              <a:buChar char=""/>
              <a:defRPr/>
            </a:pPr>
            <a:r>
              <a:rPr lang="en-US" sz="2000" dirty="0" smtClean="0"/>
              <a:t>People in treatment are at elevated risk for many reasons, including:</a:t>
            </a:r>
          </a:p>
          <a:p>
            <a:pPr marL="265176" indent="-265176" eaLnBrk="1" fontAlgn="auto" hangingPunct="1">
              <a:spcAft>
                <a:spcPts val="0"/>
              </a:spcAft>
              <a:buFont typeface="Wingdings 2"/>
              <a:buNone/>
              <a:defRPr/>
            </a:pPr>
            <a:r>
              <a:rPr lang="en-US" sz="2000" dirty="0" smtClean="0"/>
              <a:t>   - They enter treatment when they are at a point where their substance abuse is out of control, increasing a variety of risk factors for suicide;</a:t>
            </a:r>
          </a:p>
          <a:p>
            <a:pPr marL="265176" indent="-265176" eaLnBrk="1" fontAlgn="auto" hangingPunct="1">
              <a:spcAft>
                <a:spcPts val="0"/>
              </a:spcAft>
              <a:buFont typeface="Wingdings 2"/>
              <a:buNone/>
              <a:defRPr/>
            </a:pPr>
            <a:r>
              <a:rPr lang="en-US" sz="2000" dirty="0" smtClean="0"/>
              <a:t>   - Mental Health problems(e.g., depression, Post traumatic stress disorder, anxiety disorders, some personality disorders) associated with suicide often co-occur among people who have been treated for substance abuse.</a:t>
            </a:r>
          </a:p>
          <a:p>
            <a:pPr marL="265176" indent="-265176" eaLnBrk="1" fontAlgn="auto" hangingPunct="1">
              <a:spcAft>
                <a:spcPts val="0"/>
              </a:spcAft>
              <a:buFont typeface="Wingdings 2"/>
              <a:buNone/>
              <a:defRPr/>
            </a:pPr>
            <a:r>
              <a:rPr lang="en-US" sz="2000" dirty="0" smtClean="0"/>
              <a:t>   - Crisis that are known to increase suicide risk sometimes occur during treatment (e.g., relapses). </a:t>
            </a:r>
          </a:p>
          <a:p>
            <a:pPr marL="265176" indent="-265176" eaLnBrk="1" fontAlgn="auto" hangingPunct="1">
              <a:spcAft>
                <a:spcPts val="0"/>
              </a:spcAft>
              <a:buFont typeface="Wingdings 2"/>
              <a:buChar char=""/>
              <a:defRPr/>
            </a:pPr>
            <a:endParaRPr lang="en-US" sz="1800" dirty="0" smtClean="0"/>
          </a:p>
          <a:p>
            <a:pPr marL="265176" indent="-265176" eaLnBrk="1" fontAlgn="auto" hangingPunct="1">
              <a:spcAft>
                <a:spcPts val="0"/>
              </a:spcAft>
              <a:buFont typeface="Wingdings 2"/>
              <a:buChar char=""/>
              <a:defRPr/>
            </a:pPr>
            <a:endParaRPr lang="en-US" dirty="0"/>
          </a:p>
        </p:txBody>
      </p:sp>
      <p:sp>
        <p:nvSpPr>
          <p:cNvPr id="4" name="Slide Number Placeholder 3"/>
          <p:cNvSpPr>
            <a:spLocks noGrp="1"/>
          </p:cNvSpPr>
          <p:nvPr>
            <p:ph type="sldNum" sz="quarter" idx="12"/>
          </p:nvPr>
        </p:nvSpPr>
        <p:spPr/>
        <p:txBody>
          <a:bodyPr/>
          <a:lstStyle/>
          <a:p>
            <a:pPr>
              <a:defRPr/>
            </a:pPr>
            <a:fld id="{7ADCF951-8514-4500-A2BA-BDA019239F91}" type="slidenum">
              <a:rPr lang="en-US" smtClean="0"/>
              <a:pPr>
                <a:defRPr/>
              </a:pPr>
              <a:t>46</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36" y="6327607"/>
            <a:ext cx="979714" cy="342900"/>
          </a:xfrm>
          <a:prstGeom prst="rect">
            <a:avLst/>
          </a:prstGeom>
        </p:spPr>
      </p:pic>
    </p:spTree>
    <p:extLst>
      <p:ext uri="{BB962C8B-B14F-4D97-AF65-F5344CB8AC3E}">
        <p14:creationId xmlns:p14="http://schemas.microsoft.com/office/powerpoint/2010/main" val="12528103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4000" b="1" dirty="0" smtClean="0">
                <a:solidFill>
                  <a:schemeClr val="tx1"/>
                </a:solidFill>
                <a:latin typeface="Calibri" pitchFamily="34" charset="0"/>
              </a:rPr>
              <a:t>LGBT Issues</a:t>
            </a:r>
            <a:endParaRPr lang="en-US" sz="4000" b="1" dirty="0">
              <a:solidFill>
                <a:schemeClr val="tx1"/>
              </a:solidFill>
              <a:latin typeface="Calibri" pitchFamily="34" charset="0"/>
            </a:endParaRPr>
          </a:p>
        </p:txBody>
      </p:sp>
      <p:sp>
        <p:nvSpPr>
          <p:cNvPr id="3" name="Content Placeholder 2"/>
          <p:cNvSpPr>
            <a:spLocks noGrp="1"/>
          </p:cNvSpPr>
          <p:nvPr>
            <p:ph idx="1"/>
          </p:nvPr>
        </p:nvSpPr>
        <p:spPr/>
        <p:txBody>
          <a:bodyPr rtlCol="0">
            <a:normAutofit fontScale="85000" lnSpcReduction="20000"/>
          </a:bodyPr>
          <a:lstStyle/>
          <a:p>
            <a:pPr marL="273050" indent="-273050">
              <a:buClr>
                <a:srgbClr val="0BD0D9"/>
              </a:buClr>
              <a:buSzPct val="95000"/>
              <a:buFont typeface="Wingdings 2" pitchFamily="18" charset="2"/>
              <a:buChar char=""/>
              <a:defRPr/>
            </a:pPr>
            <a:r>
              <a:rPr lang="en-US" dirty="0">
                <a:solidFill>
                  <a:prstClr val="black"/>
                </a:solidFill>
                <a:latin typeface="Calibri" pitchFamily="34" charset="0"/>
              </a:rPr>
              <a:t>Suicide is the </a:t>
            </a:r>
            <a:r>
              <a:rPr lang="en-US" strike="sngStrike" dirty="0" smtClean="0">
                <a:solidFill>
                  <a:prstClr val="black"/>
                </a:solidFill>
                <a:latin typeface="Calibri" pitchFamily="34" charset="0"/>
              </a:rPr>
              <a:t>3</a:t>
            </a:r>
            <a:r>
              <a:rPr lang="en-US" strike="sngStrike" baseline="30000" dirty="0" smtClean="0">
                <a:solidFill>
                  <a:prstClr val="black"/>
                </a:solidFill>
                <a:latin typeface="Calibri" pitchFamily="34" charset="0"/>
              </a:rPr>
              <a:t>rd, </a:t>
            </a:r>
            <a:r>
              <a:rPr lang="en-US" dirty="0" smtClean="0">
                <a:solidFill>
                  <a:prstClr val="black"/>
                </a:solidFill>
                <a:latin typeface="Calibri" pitchFamily="34" charset="0"/>
              </a:rPr>
              <a:t> 2</a:t>
            </a:r>
            <a:r>
              <a:rPr lang="en-US" baseline="30000" dirty="0" smtClean="0">
                <a:solidFill>
                  <a:prstClr val="black"/>
                </a:solidFill>
                <a:latin typeface="Calibri" pitchFamily="34" charset="0"/>
              </a:rPr>
              <a:t>nd</a:t>
            </a:r>
            <a:r>
              <a:rPr lang="en-US" dirty="0" smtClean="0">
                <a:solidFill>
                  <a:prstClr val="black"/>
                </a:solidFill>
                <a:latin typeface="Calibri" pitchFamily="34" charset="0"/>
              </a:rPr>
              <a:t> leading </a:t>
            </a:r>
            <a:r>
              <a:rPr lang="en-US" dirty="0">
                <a:solidFill>
                  <a:prstClr val="black"/>
                </a:solidFill>
                <a:latin typeface="Calibri" pitchFamily="34" charset="0"/>
              </a:rPr>
              <a:t>cause of death among 15 to 24 year </a:t>
            </a:r>
            <a:r>
              <a:rPr lang="en-US" dirty="0" smtClean="0">
                <a:solidFill>
                  <a:prstClr val="black"/>
                </a:solidFill>
                <a:latin typeface="Calibri" pitchFamily="34" charset="0"/>
              </a:rPr>
              <a:t>olds. Now from 12 years of age to 24!</a:t>
            </a:r>
            <a:endParaRPr lang="en-US" baseline="30000" dirty="0" smtClean="0">
              <a:solidFill>
                <a:prstClr val="black"/>
              </a:solidFill>
              <a:latin typeface="Calibri" pitchFamily="34" charset="0"/>
            </a:endParaRPr>
          </a:p>
          <a:p>
            <a:pPr marL="0" indent="0">
              <a:buClr>
                <a:srgbClr val="0BD0D9"/>
              </a:buClr>
              <a:buSzPct val="95000"/>
              <a:buFont typeface="Arial" pitchFamily="34" charset="0"/>
              <a:buNone/>
              <a:defRPr/>
            </a:pPr>
            <a:endParaRPr lang="en-US" dirty="0">
              <a:solidFill>
                <a:prstClr val="black"/>
              </a:solidFill>
              <a:latin typeface="Calibri" pitchFamily="34" charset="0"/>
            </a:endParaRPr>
          </a:p>
          <a:p>
            <a:pPr marL="273050" indent="-273050">
              <a:buClr>
                <a:srgbClr val="0BD0D9"/>
              </a:buClr>
              <a:buSzPct val="95000"/>
              <a:buFont typeface="Wingdings 2" pitchFamily="18" charset="2"/>
              <a:buChar char=""/>
              <a:defRPr/>
            </a:pPr>
            <a:r>
              <a:rPr lang="en-US" dirty="0">
                <a:solidFill>
                  <a:prstClr val="black"/>
                </a:solidFill>
                <a:latin typeface="Calibri" pitchFamily="34" charset="0"/>
              </a:rPr>
              <a:t>LGBTQ youth are up to 4x more likely to attempt suicide than their heterosexual peers because of the ways they are treated in their homes, schools, and various communities </a:t>
            </a:r>
            <a:endParaRPr lang="en-US" baseline="30000" dirty="0">
              <a:solidFill>
                <a:prstClr val="black"/>
              </a:solidFill>
              <a:latin typeface="Calibri" pitchFamily="34" charset="0"/>
            </a:endParaRPr>
          </a:p>
          <a:p>
            <a:pPr marL="273050" indent="-273050">
              <a:buClr>
                <a:srgbClr val="0BD0D9"/>
              </a:buClr>
              <a:buSzPct val="95000"/>
              <a:buFont typeface="Wingdings 2" pitchFamily="18" charset="2"/>
              <a:buChar char=""/>
              <a:defRPr/>
            </a:pPr>
            <a:r>
              <a:rPr lang="en-US" dirty="0">
                <a:solidFill>
                  <a:prstClr val="black"/>
                </a:solidFill>
                <a:latin typeface="Calibri" pitchFamily="34" charset="0"/>
              </a:rPr>
              <a:t>Sources: CDC 2007; Massachusetts Youth Risk Behavior Survey </a:t>
            </a:r>
            <a:r>
              <a:rPr lang="en-US" dirty="0" smtClean="0">
                <a:solidFill>
                  <a:prstClr val="black"/>
                </a:solidFill>
                <a:latin typeface="Calibri" pitchFamily="34" charset="0"/>
              </a:rPr>
              <a:t>2009</a:t>
            </a:r>
          </a:p>
          <a:p>
            <a:pPr marL="0" indent="0">
              <a:buClr>
                <a:srgbClr val="0BD0D9"/>
              </a:buClr>
              <a:buSzPct val="95000"/>
              <a:buFont typeface="Arial" pitchFamily="34" charset="0"/>
              <a:buNone/>
              <a:defRPr/>
            </a:pPr>
            <a:endParaRPr lang="en-US" dirty="0" smtClean="0">
              <a:solidFill>
                <a:prstClr val="black"/>
              </a:solidFill>
              <a:latin typeface="Calibri" pitchFamily="34" charset="0"/>
            </a:endParaRPr>
          </a:p>
          <a:p>
            <a:pPr marL="273050" indent="-273050">
              <a:buClr>
                <a:srgbClr val="0BD0D9"/>
              </a:buClr>
              <a:buSzPct val="95000"/>
              <a:buFont typeface="Wingdings 2" pitchFamily="18" charset="2"/>
              <a:buChar char=""/>
              <a:defRPr/>
            </a:pPr>
            <a:r>
              <a:rPr lang="en-US" dirty="0">
                <a:solidFill>
                  <a:prstClr val="black"/>
                </a:solidFill>
                <a:latin typeface="Calibri" pitchFamily="34" charset="0"/>
              </a:rPr>
              <a:t>LGB youth who come from highly rejecting families are more than 8 times as likely to have attempted suicide than LGB peers who reported no or low levels of family </a:t>
            </a:r>
            <a:r>
              <a:rPr lang="en-US" dirty="0" smtClean="0">
                <a:solidFill>
                  <a:prstClr val="black"/>
                </a:solidFill>
                <a:latin typeface="Calibri" pitchFamily="34" charset="0"/>
              </a:rPr>
              <a:t>rejection</a:t>
            </a:r>
            <a:endParaRPr lang="en-US" baseline="30000" dirty="0">
              <a:solidFill>
                <a:prstClr val="black"/>
              </a:solidFill>
              <a:latin typeface="Calibri" pitchFamily="34" charset="0"/>
            </a:endParaRPr>
          </a:p>
          <a:p>
            <a:pPr marL="273050" indent="-273050">
              <a:buClr>
                <a:srgbClr val="0BD0D9"/>
              </a:buClr>
              <a:buSzPct val="95000"/>
              <a:buFont typeface="Wingdings 2" pitchFamily="18" charset="2"/>
              <a:buChar char=""/>
              <a:defRPr/>
            </a:pPr>
            <a:endParaRPr lang="en-US" baseline="30000" dirty="0">
              <a:solidFill>
                <a:prstClr val="black"/>
              </a:solidFill>
              <a:latin typeface="Calibri" pitchFamily="34" charset="0"/>
            </a:endParaRPr>
          </a:p>
          <a:p>
            <a:pPr marL="273050" indent="-273050">
              <a:buClr>
                <a:srgbClr val="0BD0D9"/>
              </a:buClr>
              <a:buSzPct val="95000"/>
              <a:buFont typeface="Arial" pitchFamily="34" charset="0"/>
              <a:buNone/>
              <a:defRPr/>
            </a:pPr>
            <a:endParaRPr lang="en-US" baseline="30000" dirty="0">
              <a:solidFill>
                <a:prstClr val="black"/>
              </a:solidFill>
              <a:latin typeface="Calibri" pitchFamily="34" charset="0"/>
            </a:endParaRPr>
          </a:p>
          <a:p>
            <a:pPr marL="273050" indent="-273050">
              <a:buClr>
                <a:srgbClr val="0BD0D9"/>
              </a:buClr>
              <a:buSzPct val="95000"/>
              <a:buFont typeface="Wingdings 2" pitchFamily="18" charset="2"/>
              <a:buChar char=""/>
              <a:defRPr/>
            </a:pPr>
            <a:r>
              <a:rPr lang="en-US" dirty="0">
                <a:solidFill>
                  <a:prstClr val="black"/>
                </a:solidFill>
                <a:latin typeface="Calibri" pitchFamily="34" charset="0"/>
              </a:rPr>
              <a:t>More than 75% LGBTQ youth report verbal abuse while 15% report physical abuse at school.  More than 1/3 will lose friends through coming out.  Increased victimization and losing friends both predict negative mental health outcomes—including substance use and </a:t>
            </a:r>
            <a:r>
              <a:rPr lang="en-US" dirty="0" smtClean="0">
                <a:solidFill>
                  <a:prstClr val="black"/>
                </a:solidFill>
                <a:latin typeface="Calibri" pitchFamily="34" charset="0"/>
              </a:rPr>
              <a:t>suicide</a:t>
            </a:r>
            <a:endParaRPr lang="en-US" baseline="30000" dirty="0">
              <a:solidFill>
                <a:prstClr val="black"/>
              </a:solidFill>
              <a:latin typeface="Calibri" pitchFamily="34" charset="0"/>
            </a:endParaRPr>
          </a:p>
          <a:p>
            <a:pPr marL="273050" indent="-273050">
              <a:buClr>
                <a:srgbClr val="0BD0D9"/>
              </a:buClr>
              <a:buSzPct val="95000"/>
              <a:buFont typeface="Wingdings 2" pitchFamily="18" charset="2"/>
              <a:buChar char=""/>
              <a:defRPr/>
            </a:pPr>
            <a:endParaRPr lang="en-US" sz="2600" dirty="0">
              <a:solidFill>
                <a:prstClr val="black"/>
              </a:solidFill>
              <a:latin typeface="Constantia"/>
            </a:endParaRPr>
          </a:p>
          <a:p>
            <a:pPr fontAlgn="auto">
              <a:spcAft>
                <a:spcPts val="0"/>
              </a:spcAft>
              <a:buFont typeface="Arial" pitchFamily="34" charset="0"/>
              <a:buChar char="•"/>
              <a:defRPr/>
            </a:pPr>
            <a:endParaRPr lang="en-US" dirty="0"/>
          </a:p>
        </p:txBody>
      </p:sp>
      <p:sp>
        <p:nvSpPr>
          <p:cNvPr id="3891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D012E0-530E-4D10-919D-3AC973BD9786}" type="slidenum">
              <a:rPr lang="en-US"/>
              <a:pPr fontAlgn="base">
                <a:spcBef>
                  <a:spcPct val="0"/>
                </a:spcBef>
                <a:spcAft>
                  <a:spcPct val="0"/>
                </a:spcAft>
              </a:pPr>
              <a:t>47</a:t>
            </a:fld>
            <a:endParaRPr lang="en-US" dirty="0"/>
          </a:p>
        </p:txBody>
      </p:sp>
      <p:pic>
        <p:nvPicPr>
          <p:cNvPr id="6" name="Picture 5" descr="NSPI_Logo.jpg"/>
          <p:cNvPicPr>
            <a:picLocks noChangeAspect="1"/>
          </p:cNvPicPr>
          <p:nvPr/>
        </p:nvPicPr>
        <p:blipFill>
          <a:blip r:embed="rId2" cstate="print"/>
          <a:stretch>
            <a:fillRect/>
          </a:stretch>
        </p:blipFill>
        <p:spPr>
          <a:xfrm>
            <a:off x="381000" y="6248400"/>
            <a:ext cx="1005840" cy="352044"/>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Does A Youth Come to Your Attention?</a:t>
            </a:r>
            <a:endParaRPr lang="en-US" dirty="0"/>
          </a:p>
        </p:txBody>
      </p:sp>
      <p:sp>
        <p:nvSpPr>
          <p:cNvPr id="3" name="Content Placeholder 2"/>
          <p:cNvSpPr>
            <a:spLocks noGrp="1"/>
          </p:cNvSpPr>
          <p:nvPr>
            <p:ph idx="1"/>
          </p:nvPr>
        </p:nvSpPr>
        <p:spPr>
          <a:xfrm>
            <a:off x="457200" y="1600200"/>
            <a:ext cx="8229600" cy="5257800"/>
          </a:xfrm>
        </p:spPr>
        <p:txBody>
          <a:bodyPr>
            <a:normAutofit fontScale="55000" lnSpcReduction="20000"/>
          </a:bodyPr>
          <a:lstStyle/>
          <a:p>
            <a:r>
              <a:rPr lang="en-US" altLang="en-US" sz="3600" dirty="0" smtClean="0"/>
              <a:t>A staff may voice concerns about a change in a youth’s behavior (aggression, isolation, etc.).</a:t>
            </a:r>
          </a:p>
          <a:p>
            <a:pPr>
              <a:buNone/>
            </a:pPr>
            <a:endParaRPr lang="en-US" altLang="en-US" sz="3600" dirty="0" smtClean="0"/>
          </a:p>
          <a:p>
            <a:r>
              <a:rPr lang="en-US" altLang="en-US" sz="3600" dirty="0" smtClean="0"/>
              <a:t>A youth(s) may bring concerns to a staff about a youth exhibiting risky behaviors or overhearing statements like, “My family would be better off without me.” </a:t>
            </a:r>
          </a:p>
          <a:p>
            <a:pPr>
              <a:buNone/>
            </a:pPr>
            <a:endParaRPr lang="en-US" altLang="en-US" sz="3600" dirty="0" smtClean="0"/>
          </a:p>
          <a:p>
            <a:r>
              <a:rPr lang="en-US" altLang="en-US" sz="3600" dirty="0" smtClean="0">
                <a:solidFill>
                  <a:srgbClr val="C00000"/>
                </a:solidFill>
              </a:rPr>
              <a:t>A staff may become aware of a life altering crisis or </a:t>
            </a:r>
            <a:r>
              <a:rPr lang="en-US" altLang="en-US" sz="3600" b="1" dirty="0" smtClean="0">
                <a:solidFill>
                  <a:srgbClr val="C00000"/>
                </a:solidFill>
              </a:rPr>
              <a:t>Trigger</a:t>
            </a:r>
            <a:r>
              <a:rPr lang="en-US" altLang="en-US" sz="3600" dirty="0" smtClean="0">
                <a:solidFill>
                  <a:srgbClr val="C00000"/>
                </a:solidFill>
              </a:rPr>
              <a:t> for a youth.</a:t>
            </a:r>
          </a:p>
          <a:p>
            <a:pPr>
              <a:buNone/>
            </a:pPr>
            <a:endParaRPr lang="en-US" altLang="en-US" sz="3600" dirty="0" smtClean="0"/>
          </a:p>
          <a:p>
            <a:r>
              <a:rPr lang="en-US" altLang="en-US" sz="3600" dirty="0" smtClean="0"/>
              <a:t>A school nurse may bring concerns about a youth’s excessive visitations.</a:t>
            </a:r>
          </a:p>
          <a:p>
            <a:pPr>
              <a:buNone/>
            </a:pPr>
            <a:endParaRPr lang="en-US" altLang="en-US" sz="3600" dirty="0" smtClean="0"/>
          </a:p>
          <a:p>
            <a:r>
              <a:rPr lang="en-US" altLang="en-US" sz="3600" dirty="0" smtClean="0"/>
              <a:t>A youth may voice some warning signs during a visit with administration about a discipline problem. Statements like, “I won’t be around much longer to cause anyone trouble.” “I feel like there is no way out of this mess.” </a:t>
            </a:r>
          </a:p>
          <a:p>
            <a:pPr>
              <a:buNone/>
            </a:pPr>
            <a:endParaRPr lang="en-US" altLang="en-US" sz="3600" dirty="0" smtClean="0"/>
          </a:p>
          <a:p>
            <a:r>
              <a:rPr lang="en-US" altLang="en-US" sz="3600" dirty="0" smtClean="0"/>
              <a:t>A parent may voice concerns to educational staff about behavior problems.</a:t>
            </a:r>
          </a:p>
          <a:p>
            <a:endParaRPr lang="en-US" dirty="0"/>
          </a:p>
        </p:txBody>
      </p:sp>
      <p:sp>
        <p:nvSpPr>
          <p:cNvPr id="4" name="Slide Number Placeholder 3"/>
          <p:cNvSpPr>
            <a:spLocks noGrp="1"/>
          </p:cNvSpPr>
          <p:nvPr>
            <p:ph type="sldNum" sz="quarter" idx="12"/>
          </p:nvPr>
        </p:nvSpPr>
        <p:spPr/>
        <p:txBody>
          <a:bodyPr/>
          <a:lstStyle/>
          <a:p>
            <a:fld id="{FC813F07-13C3-4D1F-9B94-AF53317F4586}" type="slidenum">
              <a:rPr lang="en-US" smtClean="0"/>
              <a:pPr/>
              <a:t>48</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91300"/>
            <a:ext cx="762000" cy="26670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 a suicidal youth’s mind:</a:t>
            </a:r>
            <a:br>
              <a:rPr lang="en-US" dirty="0" smtClean="0"/>
            </a:br>
            <a:endParaRPr lang="en-US" dirty="0"/>
          </a:p>
        </p:txBody>
      </p:sp>
      <p:sp>
        <p:nvSpPr>
          <p:cNvPr id="3" name="Content Placeholder 2"/>
          <p:cNvSpPr>
            <a:spLocks noGrp="1"/>
          </p:cNvSpPr>
          <p:nvPr>
            <p:ph idx="1"/>
          </p:nvPr>
        </p:nvSpPr>
        <p:spPr>
          <a:xfrm>
            <a:off x="457200" y="1219200"/>
            <a:ext cx="8229600" cy="4953000"/>
          </a:xfrm>
        </p:spPr>
        <p:txBody>
          <a:bodyPr>
            <a:normAutofit fontScale="92500" lnSpcReduction="20000"/>
          </a:bodyPr>
          <a:lstStyle/>
          <a:p>
            <a:pPr>
              <a:spcBef>
                <a:spcPct val="50000"/>
              </a:spcBef>
              <a:buFontTx/>
              <a:buChar char="•"/>
              <a:defRPr/>
            </a:pPr>
            <a:r>
              <a:rPr lang="en-US" dirty="0" smtClean="0"/>
              <a:t>Distress, torment and anxiety are seen as overwhelming</a:t>
            </a:r>
          </a:p>
          <a:p>
            <a:pPr>
              <a:spcBef>
                <a:spcPct val="50000"/>
              </a:spcBef>
              <a:buFontTx/>
              <a:buChar char="•"/>
              <a:defRPr/>
            </a:pPr>
            <a:r>
              <a:rPr lang="en-US" dirty="0" smtClean="0"/>
              <a:t>Coping abilities are inadequate </a:t>
            </a:r>
          </a:p>
          <a:p>
            <a:pPr>
              <a:spcBef>
                <a:spcPct val="50000"/>
              </a:spcBef>
              <a:buFontTx/>
              <a:buChar char="•"/>
              <a:defRPr/>
            </a:pPr>
            <a:r>
              <a:rPr lang="en-US" dirty="0" smtClean="0"/>
              <a:t>Suicide is seen as a way to end the turmoil</a:t>
            </a:r>
          </a:p>
          <a:p>
            <a:pPr>
              <a:spcBef>
                <a:spcPct val="50000"/>
              </a:spcBef>
              <a:buFontTx/>
              <a:buChar char="•"/>
              <a:defRPr/>
            </a:pPr>
            <a:r>
              <a:rPr lang="en-US" dirty="0" smtClean="0"/>
              <a:t>The need to communicate pain is desperate</a:t>
            </a:r>
          </a:p>
          <a:p>
            <a:pPr>
              <a:spcBef>
                <a:spcPct val="50000"/>
              </a:spcBef>
              <a:buFontTx/>
              <a:buChar char="•"/>
              <a:defRPr/>
            </a:pPr>
            <a:r>
              <a:rPr lang="en-US" dirty="0" smtClean="0"/>
              <a:t>Unable to think about the irreversibility of suicide or the consequences of death on their friends and family</a:t>
            </a:r>
          </a:p>
          <a:p>
            <a:pPr>
              <a:spcBef>
                <a:spcPct val="50000"/>
              </a:spcBef>
              <a:buFontTx/>
              <a:buChar char="•"/>
              <a:defRPr/>
            </a:pPr>
            <a:r>
              <a:rPr lang="en-US" dirty="0" smtClean="0"/>
              <a:t>They believe that their thinking is rational.</a:t>
            </a:r>
          </a:p>
          <a:p>
            <a:pPr>
              <a:spcBef>
                <a:spcPct val="50000"/>
              </a:spcBef>
              <a:defRPr/>
            </a:pPr>
            <a:r>
              <a:rPr lang="en-US" i="1" dirty="0" smtClean="0"/>
              <a:t>Often asking questions allows a suicidal person to let off steam and take steps toward accepting help.</a:t>
            </a:r>
          </a:p>
          <a:p>
            <a:pPr marL="0" indent="0">
              <a:spcBef>
                <a:spcPct val="50000"/>
              </a:spcBef>
              <a:buNone/>
              <a:defRPr/>
            </a:pPr>
            <a:r>
              <a:rPr lang="en-US" i="1" dirty="0" smtClean="0"/>
              <a:t> </a:t>
            </a:r>
          </a:p>
          <a:p>
            <a:pPr marL="0" indent="0" algn="ctr">
              <a:spcBef>
                <a:spcPct val="50000"/>
              </a:spcBef>
              <a:buNone/>
              <a:defRPr/>
            </a:pPr>
            <a:r>
              <a:rPr lang="en-US" sz="4000" b="1" dirty="0" smtClean="0"/>
              <a:t>Without intervention, suicide may be seen as the only solution to solving the problems</a:t>
            </a:r>
            <a:r>
              <a:rPr lang="en-US" sz="4000" dirty="0" smtClean="0"/>
              <a:t>.</a:t>
            </a:r>
          </a:p>
          <a:p>
            <a:endParaRPr lang="en-US" dirty="0"/>
          </a:p>
        </p:txBody>
      </p:sp>
      <p:sp>
        <p:nvSpPr>
          <p:cNvPr id="4" name="Slide Number Placeholder 3"/>
          <p:cNvSpPr>
            <a:spLocks noGrp="1"/>
          </p:cNvSpPr>
          <p:nvPr>
            <p:ph type="sldNum" sz="quarter" idx="12"/>
          </p:nvPr>
        </p:nvSpPr>
        <p:spPr/>
        <p:txBody>
          <a:bodyPr/>
          <a:lstStyle/>
          <a:p>
            <a:fld id="{FC813F07-13C3-4D1F-9B94-AF53317F4586}" type="slidenum">
              <a:rPr lang="en-US" smtClean="0"/>
              <a:pPr/>
              <a:t>49</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15" y="6155155"/>
            <a:ext cx="979714" cy="3429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9188" y="304800"/>
            <a:ext cx="7772400" cy="6186309"/>
          </a:xfrm>
          <a:prstGeom prst="rect">
            <a:avLst/>
          </a:prstGeom>
          <a:noFill/>
        </p:spPr>
        <p:txBody>
          <a:bodyPr wrap="square" rtlCol="0">
            <a:spAutoFit/>
          </a:bodyPr>
          <a:lstStyle/>
          <a:p>
            <a:r>
              <a:rPr lang="en-US" sz="2000" dirty="0" smtClean="0"/>
              <a:t>Nationally:</a:t>
            </a:r>
          </a:p>
          <a:p>
            <a:endParaRPr lang="en-US" sz="2000" dirty="0" smtClean="0"/>
          </a:p>
          <a:p>
            <a:pPr marL="285750" indent="-285750">
              <a:buFont typeface="Arial" panose="020B0604020202020204" pitchFamily="34" charset="0"/>
              <a:buChar char="•"/>
            </a:pPr>
            <a:r>
              <a:rPr lang="en-US" sz="2000" dirty="0" smtClean="0"/>
              <a:t>Suicide </a:t>
            </a:r>
            <a:r>
              <a:rPr lang="en-US" sz="2000" dirty="0"/>
              <a:t>prevention efforts have been focused mostly on youths and older adults, but recent evidence suggests that suicide rates among middle-aged adults in the United States have increased substantially</a:t>
            </a:r>
            <a:r>
              <a:rPr lang="en-US" sz="2000" dirty="0" smtClean="0"/>
              <a:t>.</a:t>
            </a:r>
          </a:p>
          <a:p>
            <a:endParaRPr lang="en-US" sz="2000" dirty="0"/>
          </a:p>
          <a:p>
            <a:pPr marL="285750" indent="-285750">
              <a:buFont typeface="Arial" panose="020B0604020202020204" pitchFamily="34" charset="0"/>
              <a:buChar char="•"/>
            </a:pPr>
            <a:r>
              <a:rPr lang="en-US" sz="2000" dirty="0" smtClean="0"/>
              <a:t>Firearms</a:t>
            </a:r>
            <a:r>
              <a:rPr lang="en-US" sz="2000" dirty="0"/>
              <a:t>, suffocation (predominantly hanging), and poisoning (predominantly drug overdose) are the three leading mechanisms of </a:t>
            </a:r>
            <a:r>
              <a:rPr lang="en-US" sz="2000" dirty="0" smtClean="0"/>
              <a:t>suicide. </a:t>
            </a:r>
          </a:p>
          <a:p>
            <a:endParaRPr lang="en-US" sz="2000" dirty="0"/>
          </a:p>
          <a:p>
            <a:pPr marL="285750" indent="-285750">
              <a:buFont typeface="Arial" panose="020B0604020202020204" pitchFamily="34" charset="0"/>
              <a:buChar char="•"/>
            </a:pPr>
            <a:r>
              <a:rPr lang="en-US" sz="2000" dirty="0" smtClean="0"/>
              <a:t>Suicide is the 10</a:t>
            </a:r>
            <a:r>
              <a:rPr lang="en-US" sz="2000" baseline="30000" dirty="0" smtClean="0"/>
              <a:t>th</a:t>
            </a:r>
            <a:r>
              <a:rPr lang="en-US" sz="2000" dirty="0" smtClean="0"/>
              <a:t> leading cause of death, claiming twice as many lives each year as homicide. </a:t>
            </a:r>
          </a:p>
          <a:p>
            <a:endParaRPr lang="en-US" sz="2000" dirty="0"/>
          </a:p>
          <a:p>
            <a:pPr marL="285750" indent="-285750">
              <a:buFont typeface="Arial" panose="020B0604020202020204" pitchFamily="34" charset="0"/>
              <a:buChar char="•"/>
            </a:pPr>
            <a:r>
              <a:rPr lang="en-US" sz="2000" dirty="0" smtClean="0"/>
              <a:t>1 person dies by suicide every 15 minutes. Estimated </a:t>
            </a:r>
            <a:r>
              <a:rPr lang="en-US" sz="2000" strike="sngStrike" dirty="0" smtClean="0"/>
              <a:t>105</a:t>
            </a:r>
            <a:r>
              <a:rPr lang="en-US" sz="2000" dirty="0" smtClean="0"/>
              <a:t> 115 </a:t>
            </a:r>
          </a:p>
          <a:p>
            <a:r>
              <a:rPr lang="en-US" sz="2000" dirty="0"/>
              <a:t> </a:t>
            </a:r>
            <a:r>
              <a:rPr lang="en-US" sz="2000" dirty="0" smtClean="0"/>
              <a:t>    people die by suicide every day.</a:t>
            </a:r>
          </a:p>
          <a:p>
            <a:endParaRPr lang="en-US" sz="2000" dirty="0"/>
          </a:p>
          <a:p>
            <a:pPr marL="285750" indent="-285750">
              <a:buFont typeface="Arial" panose="020B0604020202020204" pitchFamily="34" charset="0"/>
              <a:buChar char="•"/>
            </a:pPr>
            <a:r>
              <a:rPr lang="en-US" sz="2000" dirty="0" smtClean="0"/>
              <a:t>Almost 16% of students grades 9 </a:t>
            </a:r>
            <a:r>
              <a:rPr lang="en-US" sz="2000" dirty="0"/>
              <a:t>to 12 </a:t>
            </a:r>
            <a:r>
              <a:rPr lang="en-US" sz="2000" dirty="0" smtClean="0"/>
              <a:t>report </a:t>
            </a:r>
            <a:r>
              <a:rPr lang="en-US" sz="2000" dirty="0"/>
              <a:t>having </a:t>
            </a:r>
            <a:r>
              <a:rPr lang="en-US" sz="2000" dirty="0" smtClean="0"/>
              <a:t>seriously </a:t>
            </a:r>
            <a:r>
              <a:rPr lang="en-US" sz="2000" dirty="0"/>
              <a:t>considered </a:t>
            </a:r>
            <a:r>
              <a:rPr lang="en-US" sz="2000" dirty="0" smtClean="0"/>
              <a:t>suicide.</a:t>
            </a:r>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15" y="6155155"/>
            <a:ext cx="979714" cy="342900"/>
          </a:xfrm>
          <a:prstGeom prst="rect">
            <a:avLst/>
          </a:prstGeom>
        </p:spPr>
      </p:pic>
      <p:sp>
        <p:nvSpPr>
          <p:cNvPr id="5" name="Slide Number Placeholder 4"/>
          <p:cNvSpPr>
            <a:spLocks noGrp="1"/>
          </p:cNvSpPr>
          <p:nvPr>
            <p:ph type="sldNum" sz="quarter" idx="12"/>
          </p:nvPr>
        </p:nvSpPr>
        <p:spPr/>
        <p:txBody>
          <a:bodyPr/>
          <a:lstStyle/>
          <a:p>
            <a:fld id="{FC813F07-13C3-4D1F-9B94-AF53317F4586}" type="slidenum">
              <a:rPr lang="en-US" smtClean="0"/>
              <a:pPr/>
              <a:t>5</a:t>
            </a:fld>
            <a:endParaRPr lang="en-US"/>
          </a:p>
        </p:txBody>
      </p:sp>
    </p:spTree>
    <p:extLst>
      <p:ext uri="{BB962C8B-B14F-4D97-AF65-F5344CB8AC3E}">
        <p14:creationId xmlns:p14="http://schemas.microsoft.com/office/powerpoint/2010/main" val="40878355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E612BD-DA60-4A4F-81AD-0D5B16ED068B}" type="slidenum">
              <a:rPr lang="en-US" smtClean="0"/>
              <a:pPr/>
              <a:t>50</a:t>
            </a:fld>
            <a:endParaRPr lang="en-US" dirty="0"/>
          </a:p>
        </p:txBody>
      </p:sp>
      <p:pic>
        <p:nvPicPr>
          <p:cNvPr id="1026" name="Picture 2" descr="C:\Users\kathy\Pictures\theory of suicide.png"/>
          <p:cNvPicPr>
            <a:picLocks noChangeAspect="1" noChangeArrowheads="1"/>
          </p:cNvPicPr>
          <p:nvPr/>
        </p:nvPicPr>
        <p:blipFill>
          <a:blip r:embed="rId2" cstate="print"/>
          <a:srcRect/>
          <a:stretch>
            <a:fillRect/>
          </a:stretch>
        </p:blipFill>
        <p:spPr bwMode="auto">
          <a:xfrm>
            <a:off x="95250" y="442913"/>
            <a:ext cx="8953500" cy="5972175"/>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484187" y="457200"/>
            <a:ext cx="8183562" cy="1052512"/>
          </a:xfrm>
        </p:spPr>
        <p:txBody>
          <a:bodyPr>
            <a:noAutofit/>
          </a:bodyPr>
          <a:lstStyle/>
          <a:p>
            <a:pPr eaLnBrk="1" fontAlgn="auto" hangingPunct="1">
              <a:spcAft>
                <a:spcPts val="0"/>
              </a:spcAft>
              <a:defRPr/>
            </a:pPr>
            <a:r>
              <a:rPr lang="en-US" dirty="0" smtClean="0">
                <a:latin typeface="Calibri" pitchFamily="34" charset="0"/>
              </a:rPr>
              <a:t>Three Steps to a Basic Suicide Intervention</a:t>
            </a:r>
          </a:p>
        </p:txBody>
      </p:sp>
      <p:sp>
        <p:nvSpPr>
          <p:cNvPr id="32772" name="Rectangle 3"/>
          <p:cNvSpPr>
            <a:spLocks noGrp="1" noChangeArrowheads="1"/>
          </p:cNvSpPr>
          <p:nvPr>
            <p:ph idx="1"/>
          </p:nvPr>
        </p:nvSpPr>
        <p:spPr>
          <a:xfrm>
            <a:off x="533400" y="1295400"/>
            <a:ext cx="8183562" cy="4187825"/>
          </a:xfrm>
        </p:spPr>
        <p:txBody>
          <a:bodyPr>
            <a:normAutofit/>
          </a:bodyPr>
          <a:lstStyle/>
          <a:p>
            <a:pPr marL="609600" indent="-609600" algn="ctr" eaLnBrk="1" hangingPunct="1">
              <a:buFontTx/>
              <a:buNone/>
            </a:pPr>
            <a:endParaRPr lang="en-US" altLang="en-US" dirty="0" smtClean="0">
              <a:latin typeface="Calibri" pitchFamily="34" charset="0"/>
            </a:endParaRPr>
          </a:p>
          <a:p>
            <a:pPr marL="609600" indent="-609600" algn="ctr" eaLnBrk="1" hangingPunct="1">
              <a:buFontTx/>
              <a:buNone/>
            </a:pPr>
            <a:endParaRPr lang="en-US" altLang="en-US" dirty="0" smtClean="0">
              <a:latin typeface="Calibri" pitchFamily="34" charset="0"/>
            </a:endParaRPr>
          </a:p>
          <a:p>
            <a:pPr marL="609600" indent="-609600">
              <a:buFontTx/>
              <a:buAutoNum type="arabicPeriod"/>
            </a:pPr>
            <a:r>
              <a:rPr lang="en-US" altLang="en-US" dirty="0">
                <a:latin typeface="Calibri" pitchFamily="34" charset="0"/>
              </a:rPr>
              <a:t>Ask About </a:t>
            </a:r>
            <a:r>
              <a:rPr lang="en-US" altLang="en-US" dirty="0" smtClean="0">
                <a:latin typeface="Calibri" pitchFamily="34" charset="0"/>
              </a:rPr>
              <a:t>Suicide……..</a:t>
            </a:r>
            <a:r>
              <a:rPr lang="en-US" altLang="en-US" sz="4000" dirty="0" smtClean="0">
                <a:latin typeface="Calibri" pitchFamily="34" charset="0"/>
              </a:rPr>
              <a:t>Question</a:t>
            </a:r>
            <a:endParaRPr lang="en-US" altLang="en-US" sz="4000" dirty="0">
              <a:latin typeface="Calibri" pitchFamily="34" charset="0"/>
            </a:endParaRPr>
          </a:p>
          <a:p>
            <a:pPr marL="609600" indent="-609600" eaLnBrk="1" hangingPunct="1">
              <a:buFontTx/>
              <a:buAutoNum type="arabicPeriod"/>
            </a:pPr>
            <a:r>
              <a:rPr lang="en-US" altLang="en-US" sz="3200" dirty="0" smtClean="0">
                <a:latin typeface="Calibri" pitchFamily="34" charset="0"/>
              </a:rPr>
              <a:t>Show You Care………     </a:t>
            </a:r>
            <a:r>
              <a:rPr lang="en-US" altLang="en-US" sz="4000" dirty="0" smtClean="0">
                <a:latin typeface="Calibri" pitchFamily="34" charset="0"/>
              </a:rPr>
              <a:t>Persuade</a:t>
            </a:r>
          </a:p>
          <a:p>
            <a:pPr marL="609600" indent="-609600" eaLnBrk="1" hangingPunct="1">
              <a:buFontTx/>
              <a:buAutoNum type="arabicPeriod"/>
            </a:pPr>
            <a:r>
              <a:rPr lang="en-US" altLang="en-US" sz="3200" dirty="0" smtClean="0">
                <a:latin typeface="Calibri" pitchFamily="34" charset="0"/>
              </a:rPr>
              <a:t>Get Help………..............</a:t>
            </a:r>
            <a:r>
              <a:rPr lang="en-US" altLang="en-US" sz="4000" dirty="0" smtClean="0">
                <a:latin typeface="Calibri" pitchFamily="34" charset="0"/>
              </a:rPr>
              <a:t>Refer</a:t>
            </a:r>
          </a:p>
          <a:p>
            <a:pPr>
              <a:buFontTx/>
              <a:buChar char="-"/>
            </a:pPr>
            <a:endParaRPr lang="en-US" altLang="en-US" dirty="0"/>
          </a:p>
          <a:p>
            <a:pPr>
              <a:buNone/>
            </a:pPr>
            <a:r>
              <a:rPr lang="en-US" altLang="en-US" dirty="0"/>
              <a:t>  Direct questions about suicidal thoughts actually </a:t>
            </a:r>
            <a:r>
              <a:rPr lang="en-US" altLang="en-US" u="sng" dirty="0">
                <a:solidFill>
                  <a:srgbClr val="0F228C"/>
                </a:solidFill>
              </a:rPr>
              <a:t>lessen</a:t>
            </a:r>
            <a:r>
              <a:rPr lang="en-US" altLang="en-US" dirty="0"/>
              <a:t> the anxiety of the person and </a:t>
            </a:r>
            <a:r>
              <a:rPr lang="en-US" altLang="en-US" u="sng" dirty="0">
                <a:solidFill>
                  <a:srgbClr val="0F228C"/>
                </a:solidFill>
              </a:rPr>
              <a:t>decrease</a:t>
            </a:r>
            <a:r>
              <a:rPr lang="en-US" altLang="en-US" dirty="0"/>
              <a:t> suicidal attempts.</a:t>
            </a:r>
            <a:r>
              <a:rPr lang="en-US" altLang="en-US" sz="3600" dirty="0"/>
              <a:t>  </a:t>
            </a:r>
            <a:endParaRPr lang="en-US" altLang="en-US" dirty="0"/>
          </a:p>
          <a:p>
            <a:pPr marL="609600" indent="-609600" eaLnBrk="1" hangingPunct="1">
              <a:buFont typeface="Wingdings 2" pitchFamily="18" charset="2"/>
              <a:buNone/>
            </a:pPr>
            <a:endParaRPr lang="en-US" altLang="en-US" sz="3200" dirty="0" smtClean="0">
              <a:latin typeface="Calibri" pitchFamily="34" charset="0"/>
            </a:endParaRPr>
          </a:p>
        </p:txBody>
      </p:sp>
      <p:sp>
        <p:nvSpPr>
          <p:cNvPr id="39938" name="Slide Number Placeholder 5"/>
          <p:cNvSpPr>
            <a:spLocks noGrp="1"/>
          </p:cNvSpPr>
          <p:nvPr>
            <p:ph type="sldNum" sz="quarter" idx="12"/>
          </p:nvPr>
        </p:nvSpPr>
        <p:spPr/>
        <p:txBody>
          <a:bodyPr/>
          <a:lstStyle/>
          <a:p>
            <a:pPr>
              <a:defRPr/>
            </a:pPr>
            <a:fld id="{9E495812-4901-46DE-A863-F15C59CFF136}" type="slidenum">
              <a:rPr lang="en-US"/>
              <a:pPr>
                <a:defRPr/>
              </a:pPr>
              <a:t>51</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36" y="6327607"/>
            <a:ext cx="979714" cy="342900"/>
          </a:xfrm>
          <a:prstGeom prst="rect">
            <a:avLst/>
          </a:prstGeom>
        </p:spPr>
      </p:pic>
    </p:spTree>
    <p:extLst>
      <p:ext uri="{BB962C8B-B14F-4D97-AF65-F5344CB8AC3E}">
        <p14:creationId xmlns:p14="http://schemas.microsoft.com/office/powerpoint/2010/main" val="6708699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4000" b="1" dirty="0" smtClean="0">
                <a:solidFill>
                  <a:schemeClr val="tx1"/>
                </a:solidFill>
                <a:latin typeface="Calibri" pitchFamily="34" charset="0"/>
              </a:rPr>
              <a:t>Now what do we do?</a:t>
            </a:r>
            <a:endParaRPr lang="en-US" sz="4000" b="1" dirty="0">
              <a:solidFill>
                <a:schemeClr val="tx1"/>
              </a:solidFill>
              <a:latin typeface="Calibri" pitchFamily="34" charset="0"/>
            </a:endParaRPr>
          </a:p>
        </p:txBody>
      </p:sp>
      <p:sp>
        <p:nvSpPr>
          <p:cNvPr id="6861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639BBC-35D5-4DAE-86F2-9949C44B9134}" type="slidenum">
              <a:rPr lang="en-US"/>
              <a:pPr fontAlgn="base">
                <a:spcBef>
                  <a:spcPct val="0"/>
                </a:spcBef>
                <a:spcAft>
                  <a:spcPct val="0"/>
                </a:spcAft>
              </a:pPr>
              <a:t>52</a:t>
            </a:fld>
            <a:endParaRPr lang="en-US" dirty="0"/>
          </a:p>
        </p:txBody>
      </p:sp>
      <p:sp>
        <p:nvSpPr>
          <p:cNvPr id="5" name="TextBox 4"/>
          <p:cNvSpPr txBox="1"/>
          <p:nvPr/>
        </p:nvSpPr>
        <p:spPr>
          <a:xfrm>
            <a:off x="533400" y="1676400"/>
            <a:ext cx="8001000" cy="4185761"/>
          </a:xfrm>
          <a:prstGeom prst="rect">
            <a:avLst/>
          </a:prstGeom>
          <a:noFill/>
        </p:spPr>
        <p:txBody>
          <a:bodyPr wrap="square">
            <a:spAutoFit/>
          </a:bodyPr>
          <a:lstStyle/>
          <a:p>
            <a:pPr>
              <a:spcBef>
                <a:spcPts val="575"/>
              </a:spcBef>
              <a:buClr>
                <a:srgbClr val="D34817"/>
              </a:buClr>
              <a:buSzPct val="85000"/>
              <a:defRPr/>
            </a:pPr>
            <a:r>
              <a:rPr lang="en-US" sz="2600" dirty="0">
                <a:solidFill>
                  <a:prstClr val="black"/>
                </a:solidFill>
                <a:cs typeface="Arial" pitchFamily="34" charset="0"/>
              </a:rPr>
              <a:t>If you suspect that someone is at risk for suicidal behavior because you have seen some of the warning signs mentioned above, or because the person has confided suicidal thoughts or plans to you…….</a:t>
            </a:r>
          </a:p>
          <a:p>
            <a:pPr marL="273050" indent="-273050">
              <a:spcBef>
                <a:spcPts val="575"/>
              </a:spcBef>
              <a:buClr>
                <a:srgbClr val="D34817"/>
              </a:buClr>
              <a:buSzPct val="85000"/>
              <a:defRPr/>
            </a:pPr>
            <a:r>
              <a:rPr lang="en-US" sz="2600" dirty="0">
                <a:solidFill>
                  <a:prstClr val="black"/>
                </a:solidFill>
                <a:cs typeface="Arial" pitchFamily="34" charset="0"/>
              </a:rPr>
              <a:t>  </a:t>
            </a:r>
            <a:endParaRPr lang="en-US" sz="2600" dirty="0" smtClean="0">
              <a:solidFill>
                <a:prstClr val="black"/>
              </a:solidFill>
              <a:cs typeface="Arial" pitchFamily="34" charset="0"/>
            </a:endParaRPr>
          </a:p>
          <a:p>
            <a:pPr marL="273050" indent="-273050">
              <a:spcBef>
                <a:spcPts val="575"/>
              </a:spcBef>
              <a:buClr>
                <a:srgbClr val="D34817"/>
              </a:buClr>
              <a:buSzPct val="85000"/>
              <a:defRPr/>
            </a:pPr>
            <a:r>
              <a:rPr lang="en-US" sz="2600" dirty="0" smtClean="0">
                <a:solidFill>
                  <a:prstClr val="black"/>
                </a:solidFill>
                <a:cs typeface="Arial" pitchFamily="34" charset="0"/>
              </a:rPr>
              <a:t> Your </a:t>
            </a:r>
            <a:r>
              <a:rPr lang="en-US" sz="2600" dirty="0">
                <a:solidFill>
                  <a:prstClr val="black"/>
                </a:solidFill>
                <a:cs typeface="Arial" pitchFamily="34" charset="0"/>
              </a:rPr>
              <a:t>job is to talk to them and obtain help for them…... </a:t>
            </a:r>
          </a:p>
          <a:p>
            <a:pPr marL="273050" indent="-273050">
              <a:spcBef>
                <a:spcPts val="575"/>
              </a:spcBef>
              <a:buClr>
                <a:srgbClr val="D34817"/>
              </a:buClr>
              <a:buSzPct val="85000"/>
              <a:defRPr/>
            </a:pPr>
            <a:r>
              <a:rPr lang="en-US" sz="2600" dirty="0">
                <a:solidFill>
                  <a:prstClr val="black"/>
                </a:solidFill>
                <a:cs typeface="Arial" pitchFamily="34" charset="0"/>
              </a:rPr>
              <a:t>  </a:t>
            </a:r>
            <a:endParaRPr lang="en-US" sz="2600" dirty="0" smtClean="0">
              <a:solidFill>
                <a:prstClr val="black"/>
              </a:solidFill>
              <a:cs typeface="Arial" pitchFamily="34" charset="0"/>
            </a:endParaRPr>
          </a:p>
          <a:p>
            <a:pPr marL="273050" indent="-273050" algn="ctr">
              <a:spcBef>
                <a:spcPts val="575"/>
              </a:spcBef>
              <a:buClr>
                <a:srgbClr val="D34817"/>
              </a:buClr>
              <a:buSzPct val="85000"/>
              <a:defRPr/>
            </a:pPr>
            <a:r>
              <a:rPr lang="en-US" sz="2600" dirty="0" smtClean="0">
                <a:solidFill>
                  <a:prstClr val="black"/>
                </a:solidFill>
                <a:cs typeface="Arial" pitchFamily="34" charset="0"/>
              </a:rPr>
              <a:t> </a:t>
            </a:r>
            <a:r>
              <a:rPr lang="en-US" sz="3200" b="1" dirty="0">
                <a:solidFill>
                  <a:prstClr val="black"/>
                </a:solidFill>
                <a:cs typeface="Arial" pitchFamily="34" charset="0"/>
              </a:rPr>
              <a:t>You do not have to conduct a risk assessment or be certain.</a:t>
            </a:r>
          </a:p>
        </p:txBody>
      </p:sp>
      <p:pic>
        <p:nvPicPr>
          <p:cNvPr id="6" name="Picture 5" descr="NSPI_Logo.jpg"/>
          <p:cNvPicPr>
            <a:picLocks noChangeAspect="1"/>
          </p:cNvPicPr>
          <p:nvPr/>
        </p:nvPicPr>
        <p:blipFill>
          <a:blip r:embed="rId2" cstate="print"/>
          <a:stretch>
            <a:fillRect/>
          </a:stretch>
        </p:blipFill>
        <p:spPr>
          <a:xfrm>
            <a:off x="381000" y="6248400"/>
            <a:ext cx="1005840" cy="352044"/>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457200" y="274638"/>
            <a:ext cx="8229600" cy="868362"/>
          </a:xfrm>
        </p:spPr>
        <p:txBody>
          <a:bodyPr>
            <a:normAutofit/>
          </a:bodyPr>
          <a:lstStyle/>
          <a:p>
            <a:pPr eaLnBrk="1" fontAlgn="auto" hangingPunct="1">
              <a:spcAft>
                <a:spcPts val="0"/>
              </a:spcAft>
              <a:defRPr/>
            </a:pPr>
            <a:r>
              <a:rPr lang="en-US" dirty="0" smtClean="0"/>
              <a:t>Connecting with the Individual</a:t>
            </a:r>
          </a:p>
        </p:txBody>
      </p:sp>
      <p:sp>
        <p:nvSpPr>
          <p:cNvPr id="40964" name="Rectangle 3"/>
          <p:cNvSpPr>
            <a:spLocks noGrp="1" noChangeArrowheads="1"/>
          </p:cNvSpPr>
          <p:nvPr>
            <p:ph idx="1"/>
          </p:nvPr>
        </p:nvSpPr>
        <p:spPr>
          <a:xfrm>
            <a:off x="457200" y="1143000"/>
            <a:ext cx="8229600" cy="4983163"/>
          </a:xfrm>
        </p:spPr>
        <p:txBody>
          <a:bodyPr>
            <a:normAutofit fontScale="92500" lnSpcReduction="10000"/>
          </a:bodyPr>
          <a:lstStyle/>
          <a:p>
            <a:pPr marL="265176" indent="-265176" eaLnBrk="1" fontAlgn="auto" hangingPunct="1">
              <a:lnSpc>
                <a:spcPct val="90000"/>
              </a:lnSpc>
              <a:spcAft>
                <a:spcPts val="0"/>
              </a:spcAft>
              <a:buFont typeface="Wingdings 2"/>
              <a:buChar char=""/>
              <a:defRPr/>
            </a:pPr>
            <a:r>
              <a:rPr lang="en-US" sz="1800" dirty="0" smtClean="0"/>
              <a:t>Try to….Stay Calm.</a:t>
            </a:r>
          </a:p>
          <a:p>
            <a:pPr marL="265176" indent="-265176" eaLnBrk="1" fontAlgn="auto" hangingPunct="1">
              <a:lnSpc>
                <a:spcPct val="90000"/>
              </a:lnSpc>
              <a:spcAft>
                <a:spcPts val="0"/>
              </a:spcAft>
              <a:buFontTx/>
              <a:buNone/>
              <a:defRPr/>
            </a:pPr>
            <a:endParaRPr lang="en-US" sz="1800" dirty="0" smtClean="0"/>
          </a:p>
          <a:p>
            <a:pPr marL="265176" indent="-265176" eaLnBrk="1" fontAlgn="auto" hangingPunct="1">
              <a:lnSpc>
                <a:spcPct val="90000"/>
              </a:lnSpc>
              <a:spcAft>
                <a:spcPts val="0"/>
              </a:spcAft>
              <a:buFont typeface="Wingdings 2"/>
              <a:buChar char=""/>
              <a:defRPr/>
            </a:pPr>
            <a:r>
              <a:rPr lang="en-US" sz="1800" dirty="0" smtClean="0"/>
              <a:t>Speak directly to them in a clear and </a:t>
            </a:r>
            <a:r>
              <a:rPr lang="en-US" sz="1800" i="1" dirty="0" smtClean="0"/>
              <a:t>concerned</a:t>
            </a:r>
            <a:r>
              <a:rPr lang="en-US" sz="1800" dirty="0" smtClean="0"/>
              <a:t> voice. Tell them what has been observed and don’t be hesitant to voice your concerns.</a:t>
            </a:r>
          </a:p>
          <a:p>
            <a:pPr marL="0" indent="0" eaLnBrk="1" fontAlgn="auto" hangingPunct="1">
              <a:lnSpc>
                <a:spcPct val="90000"/>
              </a:lnSpc>
              <a:spcAft>
                <a:spcPts val="0"/>
              </a:spcAft>
              <a:buNone/>
              <a:defRPr/>
            </a:pPr>
            <a:r>
              <a:rPr lang="en-US" sz="1800" dirty="0" smtClean="0"/>
              <a:t>     Ex. “I am really concerned about your isolating yourself lately.”</a:t>
            </a:r>
          </a:p>
          <a:p>
            <a:pPr marL="265176" indent="-265176" eaLnBrk="1" fontAlgn="auto" hangingPunct="1">
              <a:lnSpc>
                <a:spcPct val="90000"/>
              </a:lnSpc>
              <a:spcAft>
                <a:spcPts val="0"/>
              </a:spcAft>
              <a:buFontTx/>
              <a:buNone/>
              <a:defRPr/>
            </a:pPr>
            <a:endParaRPr lang="en-US" sz="1800" dirty="0" smtClean="0"/>
          </a:p>
          <a:p>
            <a:pPr marL="265176" indent="-265176" eaLnBrk="1" fontAlgn="auto" hangingPunct="1">
              <a:lnSpc>
                <a:spcPct val="90000"/>
              </a:lnSpc>
              <a:spcAft>
                <a:spcPts val="0"/>
              </a:spcAft>
              <a:buFont typeface="Wingdings 2"/>
              <a:buChar char=""/>
              <a:defRPr/>
            </a:pPr>
            <a:r>
              <a:rPr lang="en-US" sz="1800" dirty="0" smtClean="0"/>
              <a:t>Take your time. Encourage the person to talk and let them know you are hearing them. </a:t>
            </a:r>
          </a:p>
          <a:p>
            <a:pPr marL="0" indent="0" eaLnBrk="1" fontAlgn="auto" hangingPunct="1">
              <a:lnSpc>
                <a:spcPct val="90000"/>
              </a:lnSpc>
              <a:spcAft>
                <a:spcPts val="0"/>
              </a:spcAft>
              <a:buNone/>
              <a:defRPr/>
            </a:pPr>
            <a:r>
              <a:rPr lang="en-US" sz="1800" dirty="0" smtClean="0"/>
              <a:t>     Ex. “I can tell something is bothering you, and I would like to help you.”</a:t>
            </a:r>
          </a:p>
          <a:p>
            <a:pPr marL="265176" indent="-265176" eaLnBrk="1" fontAlgn="auto" hangingPunct="1">
              <a:lnSpc>
                <a:spcPct val="90000"/>
              </a:lnSpc>
              <a:spcAft>
                <a:spcPts val="0"/>
              </a:spcAft>
              <a:buFontTx/>
              <a:buNone/>
              <a:defRPr/>
            </a:pPr>
            <a:endParaRPr lang="en-US" sz="1800" dirty="0" smtClean="0"/>
          </a:p>
          <a:p>
            <a:pPr marL="265176" indent="-265176" eaLnBrk="1" fontAlgn="auto" hangingPunct="1">
              <a:lnSpc>
                <a:spcPct val="90000"/>
              </a:lnSpc>
              <a:spcAft>
                <a:spcPts val="0"/>
              </a:spcAft>
              <a:buFont typeface="Wingdings 2"/>
              <a:buChar char=""/>
              <a:defRPr/>
            </a:pPr>
            <a:r>
              <a:rPr lang="en-US" sz="1800" dirty="0" smtClean="0"/>
              <a:t>Inquire about their feelings. Don’t rush or over-react.</a:t>
            </a:r>
          </a:p>
          <a:p>
            <a:pPr marL="265176" indent="-265176" eaLnBrk="1" fontAlgn="auto" hangingPunct="1">
              <a:lnSpc>
                <a:spcPct val="90000"/>
              </a:lnSpc>
              <a:spcAft>
                <a:spcPts val="0"/>
              </a:spcAft>
              <a:buFontTx/>
              <a:buNone/>
              <a:defRPr/>
            </a:pPr>
            <a:endParaRPr lang="en-US" sz="1800" dirty="0" smtClean="0"/>
          </a:p>
          <a:p>
            <a:pPr marL="265176" indent="-265176" eaLnBrk="1" fontAlgn="auto" hangingPunct="1">
              <a:lnSpc>
                <a:spcPct val="90000"/>
              </a:lnSpc>
              <a:spcAft>
                <a:spcPts val="0"/>
              </a:spcAft>
              <a:buFont typeface="Wingdings 2"/>
              <a:buChar char=""/>
              <a:defRPr/>
            </a:pPr>
            <a:r>
              <a:rPr lang="en-US" sz="1800" u="sng" dirty="0" smtClean="0"/>
              <a:t>Don’t try to talk them out of their feelings, don’t preach or minimize their situation.</a:t>
            </a:r>
            <a:r>
              <a:rPr lang="en-US" sz="1800" dirty="0" smtClean="0"/>
              <a:t> Let them know that you care. </a:t>
            </a:r>
          </a:p>
          <a:p>
            <a:pPr marL="265176" indent="-265176" eaLnBrk="1" fontAlgn="auto" hangingPunct="1">
              <a:lnSpc>
                <a:spcPct val="90000"/>
              </a:lnSpc>
              <a:spcAft>
                <a:spcPts val="0"/>
              </a:spcAft>
              <a:buFont typeface="Wingdings 2"/>
              <a:buChar char=""/>
              <a:defRPr/>
            </a:pPr>
            <a:endParaRPr lang="en-US" sz="1800" dirty="0" smtClean="0"/>
          </a:p>
          <a:p>
            <a:pPr marL="265176" indent="-265176" eaLnBrk="1" fontAlgn="auto" hangingPunct="1">
              <a:lnSpc>
                <a:spcPct val="90000"/>
              </a:lnSpc>
              <a:spcAft>
                <a:spcPts val="0"/>
              </a:spcAft>
              <a:buFont typeface="Wingdings 2"/>
              <a:buChar char=""/>
              <a:defRPr/>
            </a:pPr>
            <a:r>
              <a:rPr lang="en-US" sz="1800" dirty="0" smtClean="0"/>
              <a:t>Acknowledge what you are hearing and let them know you are taking their concerns seriously. Say directly, “I want to help.” </a:t>
            </a:r>
          </a:p>
          <a:p>
            <a:pPr marL="265176" indent="-265176" eaLnBrk="1" fontAlgn="auto" hangingPunct="1">
              <a:lnSpc>
                <a:spcPct val="90000"/>
              </a:lnSpc>
              <a:spcAft>
                <a:spcPts val="0"/>
              </a:spcAft>
              <a:buFont typeface="Wingdings 2"/>
              <a:buChar char=""/>
              <a:defRPr/>
            </a:pPr>
            <a:endParaRPr lang="en-US" sz="1800" dirty="0" smtClean="0"/>
          </a:p>
          <a:p>
            <a:pPr marL="265176" indent="-265176" eaLnBrk="1" fontAlgn="auto" hangingPunct="1">
              <a:lnSpc>
                <a:spcPct val="90000"/>
              </a:lnSpc>
              <a:spcAft>
                <a:spcPts val="0"/>
              </a:spcAft>
              <a:buFont typeface="Wingdings 2"/>
              <a:buChar char=""/>
              <a:defRPr/>
            </a:pPr>
            <a:endParaRPr lang="en-US" dirty="0" smtClean="0"/>
          </a:p>
        </p:txBody>
      </p:sp>
      <p:sp>
        <p:nvSpPr>
          <p:cNvPr id="40962" name="Slide Number Placeholder 5"/>
          <p:cNvSpPr>
            <a:spLocks noGrp="1"/>
          </p:cNvSpPr>
          <p:nvPr>
            <p:ph type="sldNum" sz="quarter" idx="12"/>
          </p:nvPr>
        </p:nvSpPr>
        <p:spPr/>
        <p:txBody>
          <a:bodyPr/>
          <a:lstStyle/>
          <a:p>
            <a:pPr>
              <a:defRPr/>
            </a:pPr>
            <a:fld id="{AC9C05B1-65BA-4395-8D21-957C1B1E5560}" type="slidenum">
              <a:rPr lang="en-US"/>
              <a:pPr>
                <a:defRPr/>
              </a:pPr>
              <a:t>53</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36" y="6324598"/>
            <a:ext cx="979714" cy="342900"/>
          </a:xfrm>
          <a:prstGeom prst="rect">
            <a:avLst/>
          </a:prstGeom>
        </p:spPr>
      </p:pic>
    </p:spTree>
    <p:extLst>
      <p:ext uri="{BB962C8B-B14F-4D97-AF65-F5344CB8AC3E}">
        <p14:creationId xmlns:p14="http://schemas.microsoft.com/office/powerpoint/2010/main" val="18285146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943600"/>
          </a:xfrm>
        </p:spPr>
        <p:txBody>
          <a:bodyPr>
            <a:noAutofit/>
          </a:bodyPr>
          <a:lstStyle/>
          <a:p>
            <a:pPr>
              <a:lnSpc>
                <a:spcPct val="90000"/>
              </a:lnSpc>
            </a:pPr>
            <a:r>
              <a:rPr lang="en-US" altLang="en-US" sz="2000" dirty="0">
                <a:latin typeface="Calibri" pitchFamily="34" charset="0"/>
              </a:rPr>
              <a:t>Ask them directly if they are thinking of harming themselves. If you get denial and still are not convinced they are telling you the truth, let them know you are still concerned. </a:t>
            </a:r>
          </a:p>
          <a:p>
            <a:pPr marL="0" indent="0">
              <a:lnSpc>
                <a:spcPct val="90000"/>
              </a:lnSpc>
              <a:buNone/>
            </a:pPr>
            <a:r>
              <a:rPr lang="en-US" altLang="en-US" sz="2000" dirty="0">
                <a:latin typeface="Calibri" pitchFamily="34" charset="0"/>
              </a:rPr>
              <a:t>       Ex. “Sometimes, when people are feeling overwhelmed they may think of </a:t>
            </a:r>
            <a:r>
              <a:rPr lang="en-US" altLang="en-US" sz="2000" dirty="0" smtClean="0">
                <a:latin typeface="Calibri" pitchFamily="34" charset="0"/>
              </a:rPr>
              <a:t>   </a:t>
            </a:r>
          </a:p>
          <a:p>
            <a:pPr marL="0" indent="0">
              <a:lnSpc>
                <a:spcPct val="90000"/>
              </a:lnSpc>
              <a:buNone/>
            </a:pPr>
            <a:r>
              <a:rPr lang="en-US" altLang="en-US" sz="2000" dirty="0">
                <a:latin typeface="Calibri" pitchFamily="34" charset="0"/>
              </a:rPr>
              <a:t> </a:t>
            </a:r>
            <a:r>
              <a:rPr lang="en-US" altLang="en-US" sz="2000" dirty="0" smtClean="0">
                <a:latin typeface="Calibri" pitchFamily="34" charset="0"/>
              </a:rPr>
              <a:t>      harming themselves.”</a:t>
            </a:r>
          </a:p>
          <a:p>
            <a:pPr marL="514350" indent="-514350">
              <a:buFont typeface="Times New Roman" pitchFamily="18" charset="0"/>
              <a:buAutoNum type="arabicParenR"/>
            </a:pPr>
            <a:r>
              <a:rPr lang="en-US" sz="2000" dirty="0"/>
              <a:t>Have you ever thought about death or dying?</a:t>
            </a:r>
          </a:p>
          <a:p>
            <a:pPr marL="514350" indent="-514350">
              <a:buFont typeface="Times New Roman" pitchFamily="18" charset="0"/>
              <a:buAutoNum type="arabicParenR"/>
            </a:pPr>
            <a:r>
              <a:rPr lang="en-US" sz="2000" dirty="0"/>
              <a:t>Have you ever thought that life was not worth living?</a:t>
            </a:r>
          </a:p>
          <a:p>
            <a:pPr marL="514350" indent="-514350">
              <a:buFont typeface="Times New Roman" pitchFamily="18" charset="0"/>
              <a:buAutoNum type="arabicParenR"/>
            </a:pPr>
            <a:r>
              <a:rPr lang="en-US" sz="2000" dirty="0"/>
              <a:t>Have you ever thought about ending your life?</a:t>
            </a:r>
          </a:p>
          <a:p>
            <a:pPr marL="514350" indent="-514350">
              <a:buFont typeface="Times New Roman" pitchFamily="18" charset="0"/>
              <a:buAutoNum type="arabicParenR"/>
            </a:pPr>
            <a:r>
              <a:rPr lang="en-US" sz="2000" dirty="0"/>
              <a:t>Have you ever attempted suicide?</a:t>
            </a:r>
          </a:p>
          <a:p>
            <a:pPr marL="514350" indent="-514350">
              <a:buFont typeface="Times New Roman" pitchFamily="18" charset="0"/>
              <a:buAutoNum type="arabicParenR"/>
            </a:pPr>
            <a:r>
              <a:rPr lang="en-US" sz="2000" dirty="0"/>
              <a:t>Are you currently thinking about ending your life</a:t>
            </a:r>
            <a:r>
              <a:rPr lang="en-US" sz="2000" dirty="0" smtClean="0"/>
              <a:t>?</a:t>
            </a:r>
            <a:endParaRPr lang="en-US" sz="900" dirty="0" smtClean="0"/>
          </a:p>
          <a:p>
            <a:pPr marL="0" indent="0">
              <a:buNone/>
            </a:pPr>
            <a:endParaRPr lang="en-US" sz="1400" dirty="0"/>
          </a:p>
          <a:p>
            <a:pPr>
              <a:lnSpc>
                <a:spcPct val="90000"/>
              </a:lnSpc>
            </a:pPr>
            <a:r>
              <a:rPr lang="en-US" altLang="en-US" sz="2000" u="sng" dirty="0" smtClean="0">
                <a:latin typeface="Calibri" pitchFamily="34" charset="0"/>
              </a:rPr>
              <a:t>Don’t </a:t>
            </a:r>
            <a:r>
              <a:rPr lang="en-US" altLang="en-US" sz="2000" u="sng" dirty="0">
                <a:latin typeface="Calibri" pitchFamily="34" charset="0"/>
              </a:rPr>
              <a:t>give advise. Don’t ask “Why?” Don’t act shocked. Don’t aggressively question.</a:t>
            </a:r>
          </a:p>
          <a:p>
            <a:pPr marL="0" indent="0">
              <a:lnSpc>
                <a:spcPct val="90000"/>
              </a:lnSpc>
              <a:buNone/>
            </a:pPr>
            <a:endParaRPr lang="en-US" altLang="en-US" sz="900" dirty="0">
              <a:latin typeface="Calibri" pitchFamily="34" charset="0"/>
            </a:endParaRPr>
          </a:p>
          <a:p>
            <a:pPr>
              <a:lnSpc>
                <a:spcPct val="90000"/>
              </a:lnSpc>
            </a:pPr>
            <a:r>
              <a:rPr lang="en-US" altLang="en-US" sz="2000" dirty="0">
                <a:latin typeface="Calibri" pitchFamily="34" charset="0"/>
              </a:rPr>
              <a:t>Never promise confidentiality. Tell them there is no confidentiality in such a serious issue, but support them and listen to their concerns about telling someone.</a:t>
            </a:r>
          </a:p>
          <a:p>
            <a:pPr marL="0" indent="0">
              <a:lnSpc>
                <a:spcPct val="90000"/>
              </a:lnSpc>
              <a:buNone/>
            </a:pPr>
            <a:endParaRPr lang="en-US" altLang="en-US" sz="900" dirty="0">
              <a:latin typeface="Calibri" pitchFamily="34" charset="0"/>
            </a:endParaRPr>
          </a:p>
          <a:p>
            <a:pPr>
              <a:lnSpc>
                <a:spcPct val="90000"/>
              </a:lnSpc>
              <a:buNone/>
            </a:pPr>
            <a:endParaRPr lang="en-US" altLang="en-US" sz="2000" dirty="0">
              <a:latin typeface="Calibri" pitchFamily="34" charset="0"/>
            </a:endParaRPr>
          </a:p>
        </p:txBody>
      </p:sp>
      <p:sp>
        <p:nvSpPr>
          <p:cNvPr id="41986" name="Slide Number Placeholder 5"/>
          <p:cNvSpPr>
            <a:spLocks noGrp="1"/>
          </p:cNvSpPr>
          <p:nvPr>
            <p:ph type="sldNum" sz="quarter" idx="12"/>
          </p:nvPr>
        </p:nvSpPr>
        <p:spPr/>
        <p:txBody>
          <a:bodyPr/>
          <a:lstStyle/>
          <a:p>
            <a:pPr>
              <a:defRPr/>
            </a:pPr>
            <a:fld id="{C2D03375-1A32-4095-996E-CCA9B5108543}" type="slidenum">
              <a:rPr lang="en-US"/>
              <a:pPr>
                <a:defRPr/>
              </a:pPr>
              <a:t>54</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36" y="6324598"/>
            <a:ext cx="979714" cy="342900"/>
          </a:xfrm>
          <a:prstGeom prst="rect">
            <a:avLst/>
          </a:prstGeom>
        </p:spPr>
      </p:pic>
    </p:spTree>
    <p:extLst>
      <p:ext uri="{BB962C8B-B14F-4D97-AF65-F5344CB8AC3E}">
        <p14:creationId xmlns:p14="http://schemas.microsoft.com/office/powerpoint/2010/main" val="13117248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304800"/>
            <a:ext cx="7772400" cy="1143000"/>
          </a:xfrm>
        </p:spPr>
        <p:txBody>
          <a:bodyPr/>
          <a:lstStyle/>
          <a:p>
            <a:pPr>
              <a:defRPr/>
            </a:pPr>
            <a:r>
              <a:rPr lang="en-US" sz="2800" u="sng" dirty="0" smtClean="0"/>
              <a:t>ASK! </a:t>
            </a:r>
            <a:r>
              <a:rPr lang="en-US" sz="2800" dirty="0" smtClean="0"/>
              <a:t/>
            </a:r>
            <a:br>
              <a:rPr lang="en-US" sz="2800" dirty="0" smtClean="0"/>
            </a:br>
            <a:endParaRPr lang="en-US" sz="2800" dirty="0" smtClean="0"/>
          </a:p>
        </p:txBody>
      </p:sp>
      <p:sp>
        <p:nvSpPr>
          <p:cNvPr id="35843" name="Content Placeholder 2"/>
          <p:cNvSpPr>
            <a:spLocks noGrp="1"/>
          </p:cNvSpPr>
          <p:nvPr>
            <p:ph idx="1"/>
          </p:nvPr>
        </p:nvSpPr>
        <p:spPr>
          <a:xfrm>
            <a:off x="304800" y="1219200"/>
            <a:ext cx="8534400" cy="4876800"/>
          </a:xfrm>
        </p:spPr>
        <p:txBody>
          <a:bodyPr>
            <a:normAutofit lnSpcReduction="10000"/>
          </a:bodyPr>
          <a:lstStyle/>
          <a:p>
            <a:pPr marL="514350" indent="-514350">
              <a:buFont typeface="Times New Roman" pitchFamily="18" charset="0"/>
              <a:buAutoNum type="arabicParenR"/>
            </a:pPr>
            <a:r>
              <a:rPr lang="en-US" sz="2400" dirty="0"/>
              <a:t>Have you thought about how you would kill yourself? or “Have you made any plans or preparations?</a:t>
            </a:r>
          </a:p>
          <a:p>
            <a:pPr marL="514350" indent="-514350">
              <a:buFont typeface="Times New Roman" pitchFamily="18" charset="0"/>
              <a:buAutoNum type="arabicParenR"/>
            </a:pPr>
            <a:r>
              <a:rPr lang="en-US" altLang="en-US" sz="2400" dirty="0" smtClean="0">
                <a:latin typeface="Calibri" pitchFamily="34" charset="0"/>
              </a:rPr>
              <a:t>Ask </a:t>
            </a:r>
            <a:r>
              <a:rPr lang="en-US" altLang="en-US" sz="2400" dirty="0">
                <a:latin typeface="Calibri" pitchFamily="34" charset="0"/>
              </a:rPr>
              <a:t>about if they have any lethal means (especially guns) available to them. Explain why you are asking and that for now, the safest thing would be to make arrangements to have them removed and stored at a friend’s house.  Discuss other precautions such as removing lethal doses or locking up prescriptions. Explain that risk sometimes rapidly escalates - MEANS MATTER! </a:t>
            </a:r>
          </a:p>
          <a:p>
            <a:pPr marL="514350" indent="-514350">
              <a:buFont typeface="Times New Roman" pitchFamily="18" charset="0"/>
              <a:buAutoNum type="arabicParenR"/>
            </a:pPr>
            <a:r>
              <a:rPr lang="en-US" sz="2400" dirty="0" smtClean="0"/>
              <a:t>If </a:t>
            </a:r>
            <a:r>
              <a:rPr lang="en-US" sz="2400" dirty="0"/>
              <a:t>the student does have a plan, then does he or she have access to a method for completing/attempting this plan: “Do you have access to a gun?” or “Do you have the pills?” It would also be important to find out if the student has a time or location, when or where he or she plans on attempting suicide. </a:t>
            </a:r>
            <a:endParaRPr lang="en-US" sz="2400" dirty="0" smtClean="0"/>
          </a:p>
        </p:txBody>
      </p:sp>
      <p:sp>
        <p:nvSpPr>
          <p:cNvPr id="21508" name="Slide Number Placeholder 3"/>
          <p:cNvSpPr>
            <a:spLocks noGrp="1"/>
          </p:cNvSpPr>
          <p:nvPr>
            <p:ph type="sldNum" sz="quarter" idx="12"/>
          </p:nvPr>
        </p:nvSpPr>
        <p:spPr/>
        <p:txBody>
          <a:bodyPr/>
          <a:lstStyle/>
          <a:p>
            <a:pPr>
              <a:defRPr/>
            </a:pPr>
            <a:fld id="{DDB6FA0C-968B-4D59-B179-860FAF8D90B9}" type="slidenum">
              <a:rPr lang="en-US" smtClean="0"/>
              <a:pPr>
                <a:defRPr/>
              </a:pPr>
              <a:t>55</a:t>
            </a:fld>
            <a:endParaRPr lang="en-US"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36" y="6327607"/>
            <a:ext cx="979714" cy="342900"/>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Listen. </a:t>
            </a:r>
            <a:r>
              <a:rPr lang="en-US" dirty="0" smtClean="0"/>
              <a:t>Acknowledge </a:t>
            </a:r>
            <a:r>
              <a:rPr lang="en-US" dirty="0"/>
              <a:t>feelings and problems in the student’s terms. Try to avoid complicated language. </a:t>
            </a:r>
            <a:endParaRPr lang="en-US" dirty="0" smtClean="0"/>
          </a:p>
          <a:p>
            <a:r>
              <a:rPr lang="en-US" dirty="0" smtClean="0"/>
              <a:t>Allow </a:t>
            </a:r>
            <a:r>
              <a:rPr lang="en-US" dirty="0"/>
              <a:t>the student to express feelings – a teacher may want to openly communicate giving the student permission to express his or her feelings. </a:t>
            </a:r>
            <a:endParaRPr lang="en-US" dirty="0" smtClean="0"/>
          </a:p>
          <a:p>
            <a:r>
              <a:rPr lang="en-US" dirty="0" smtClean="0"/>
              <a:t>Avoid </a:t>
            </a:r>
            <a:r>
              <a:rPr lang="en-US" dirty="0"/>
              <a:t>giving advice or opinions. </a:t>
            </a:r>
          </a:p>
          <a:p>
            <a:r>
              <a:rPr lang="en-US" dirty="0" smtClean="0"/>
              <a:t>Be </a:t>
            </a:r>
            <a:r>
              <a:rPr lang="en-US" dirty="0"/>
              <a:t>direct. Talk openly about suicide. Do not be afraid to say the word suicide. Do not worry about planting the idea in the student’s head. </a:t>
            </a:r>
            <a:endParaRPr lang="en-US" dirty="0" smtClean="0"/>
          </a:p>
          <a:p>
            <a:pPr marL="0" indent="0" algn="ctr">
              <a:buNone/>
            </a:pPr>
            <a:r>
              <a:rPr lang="en-US" dirty="0" smtClean="0"/>
              <a:t>Suicide </a:t>
            </a:r>
            <a:r>
              <a:rPr lang="en-US" dirty="0"/>
              <a:t>is a crisis of </a:t>
            </a:r>
            <a:r>
              <a:rPr lang="en-US" dirty="0" err="1"/>
              <a:t>noncommunication</a:t>
            </a:r>
            <a:r>
              <a:rPr lang="en-US" dirty="0"/>
              <a:t> and despair; by asking about it you allow for communication to occur and provide hope</a:t>
            </a:r>
          </a:p>
        </p:txBody>
      </p:sp>
      <p:sp>
        <p:nvSpPr>
          <p:cNvPr id="4" name="Slide Number Placeholder 3"/>
          <p:cNvSpPr>
            <a:spLocks noGrp="1"/>
          </p:cNvSpPr>
          <p:nvPr>
            <p:ph type="sldNum" sz="quarter" idx="12"/>
          </p:nvPr>
        </p:nvSpPr>
        <p:spPr/>
        <p:txBody>
          <a:bodyPr/>
          <a:lstStyle/>
          <a:p>
            <a:fld id="{FC813F07-13C3-4D1F-9B94-AF53317F4586}" type="slidenum">
              <a:rPr lang="en-US" smtClean="0"/>
              <a:pPr/>
              <a:t>56</a:t>
            </a:fld>
            <a:endParaRPr lang="en-US"/>
          </a:p>
        </p:txBody>
      </p:sp>
    </p:spTree>
    <p:extLst>
      <p:ext uri="{BB962C8B-B14F-4D97-AF65-F5344CB8AC3E}">
        <p14:creationId xmlns:p14="http://schemas.microsoft.com/office/powerpoint/2010/main" val="35806885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Teachers</a:t>
            </a:r>
            <a:endParaRPr lang="en-US" dirty="0"/>
          </a:p>
        </p:txBody>
      </p:sp>
      <p:sp>
        <p:nvSpPr>
          <p:cNvPr id="3" name="Content Placeholder 2"/>
          <p:cNvSpPr>
            <a:spLocks noGrp="1"/>
          </p:cNvSpPr>
          <p:nvPr>
            <p:ph idx="1"/>
          </p:nvPr>
        </p:nvSpPr>
        <p:spPr/>
        <p:txBody>
          <a:bodyPr>
            <a:normAutofit/>
          </a:bodyPr>
          <a:lstStyle/>
          <a:p>
            <a:r>
              <a:rPr lang="en-US" dirty="0"/>
              <a:t>If you feel that you are in way over your head, or if you feel uncomfortable, minimize your level of involvement. </a:t>
            </a:r>
            <a:r>
              <a:rPr lang="en-US" dirty="0" smtClean="0"/>
              <a:t>Suicide Prevention Training is for everyone, yet intervention is best done when someone feels confident.</a:t>
            </a:r>
          </a:p>
          <a:p>
            <a:r>
              <a:rPr lang="en-US" dirty="0" smtClean="0"/>
              <a:t>Make sure </a:t>
            </a:r>
            <a:r>
              <a:rPr lang="en-US" dirty="0"/>
              <a:t>that at each stage of the intervention the student knows what is going on. Do not surprise the student by escorting him/her to a room with a </a:t>
            </a:r>
            <a:r>
              <a:rPr lang="en-US" dirty="0" smtClean="0"/>
              <a:t>team member </a:t>
            </a:r>
            <a:r>
              <a:rPr lang="en-US" dirty="0"/>
              <a:t>crisis team waiting. Make sure that you explain to the student what events and responses they can expect. </a:t>
            </a:r>
            <a:endParaRPr lang="en-US" dirty="0" smtClean="0"/>
          </a:p>
          <a:p>
            <a:r>
              <a:rPr lang="en-US" dirty="0" smtClean="0"/>
              <a:t>Don’t </a:t>
            </a:r>
            <a:r>
              <a:rPr lang="en-US" dirty="0"/>
              <a:t>worry about silence during discussion. Just let the student know that you are there, and you are willing to listen.</a:t>
            </a:r>
          </a:p>
        </p:txBody>
      </p:sp>
      <p:sp>
        <p:nvSpPr>
          <p:cNvPr id="4" name="Slide Number Placeholder 3"/>
          <p:cNvSpPr>
            <a:spLocks noGrp="1"/>
          </p:cNvSpPr>
          <p:nvPr>
            <p:ph type="sldNum" sz="quarter" idx="12"/>
          </p:nvPr>
        </p:nvSpPr>
        <p:spPr/>
        <p:txBody>
          <a:bodyPr/>
          <a:lstStyle/>
          <a:p>
            <a:fld id="{FC813F07-13C3-4D1F-9B94-AF53317F4586}" type="slidenum">
              <a:rPr lang="en-US" smtClean="0"/>
              <a:pPr/>
              <a:t>57</a:t>
            </a:fld>
            <a:endParaRPr lang="en-US"/>
          </a:p>
        </p:txBody>
      </p:sp>
    </p:spTree>
    <p:extLst>
      <p:ext uri="{BB962C8B-B14F-4D97-AF65-F5344CB8AC3E}">
        <p14:creationId xmlns:p14="http://schemas.microsoft.com/office/powerpoint/2010/main" val="5277239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1: Low or moderate risk</a:t>
            </a:r>
          </a:p>
        </p:txBody>
      </p:sp>
      <p:sp>
        <p:nvSpPr>
          <p:cNvPr id="3" name="Content Placeholder 2"/>
          <p:cNvSpPr>
            <a:spLocks noGrp="1"/>
          </p:cNvSpPr>
          <p:nvPr>
            <p:ph idx="1"/>
          </p:nvPr>
        </p:nvSpPr>
        <p:spPr/>
        <p:txBody>
          <a:bodyPr>
            <a:normAutofit lnSpcReduction="10000"/>
          </a:bodyPr>
          <a:lstStyle/>
          <a:p>
            <a:r>
              <a:rPr lang="en-US" dirty="0" smtClean="0"/>
              <a:t>Faculty </a:t>
            </a:r>
            <a:r>
              <a:rPr lang="en-US" dirty="0"/>
              <a:t>and staff member observes behaviors or warning signs that indicate that a student may be at risk. </a:t>
            </a:r>
            <a:endParaRPr lang="en-US" dirty="0" smtClean="0"/>
          </a:p>
          <a:p>
            <a:r>
              <a:rPr lang="en-US" dirty="0" smtClean="0"/>
              <a:t>Student </a:t>
            </a:r>
            <a:r>
              <a:rPr lang="en-US" dirty="0"/>
              <a:t>may have verbalized suicidal thoughts, but does not have a plan and does not have access to a potentially lethal weapon</a:t>
            </a:r>
            <a:r>
              <a:rPr lang="en-US" dirty="0" smtClean="0"/>
              <a:t>.</a:t>
            </a:r>
          </a:p>
          <a:p>
            <a:pPr marL="0" indent="0">
              <a:buNone/>
            </a:pPr>
            <a:endParaRPr lang="en-US" sz="1600" dirty="0" smtClean="0"/>
          </a:p>
          <a:p>
            <a:pPr marL="0" indent="0">
              <a:buNone/>
            </a:pPr>
            <a:r>
              <a:rPr lang="en-US" dirty="0" smtClean="0"/>
              <a:t>In </a:t>
            </a:r>
            <a:r>
              <a:rPr lang="en-US" dirty="0"/>
              <a:t>a low risk situation, the school-based crisis team member nearest the situation should be notified. The crisis team member will meet with student to determine extent of the problem, and if the possibility of harm is not imminent then the parents should be notified. </a:t>
            </a:r>
            <a:endParaRPr lang="en-US" dirty="0" smtClean="0"/>
          </a:p>
          <a:p>
            <a:r>
              <a:rPr lang="en-US" dirty="0" smtClean="0"/>
              <a:t>The </a:t>
            </a:r>
            <a:r>
              <a:rPr lang="en-US" dirty="0"/>
              <a:t>crisis team member should also follow-up periodically (once a week maybe for first month or two and then less frequently). If, however, in the assessment, there is a potential that the student may harm him/herself, then risk is increased to level two or severe risk situation.</a:t>
            </a:r>
          </a:p>
        </p:txBody>
      </p:sp>
      <p:sp>
        <p:nvSpPr>
          <p:cNvPr id="4" name="Slide Number Placeholder 3"/>
          <p:cNvSpPr>
            <a:spLocks noGrp="1"/>
          </p:cNvSpPr>
          <p:nvPr>
            <p:ph type="sldNum" sz="quarter" idx="12"/>
          </p:nvPr>
        </p:nvSpPr>
        <p:spPr/>
        <p:txBody>
          <a:bodyPr/>
          <a:lstStyle/>
          <a:p>
            <a:fld id="{FC813F07-13C3-4D1F-9B94-AF53317F4586}" type="slidenum">
              <a:rPr lang="en-US" smtClean="0"/>
              <a:pPr/>
              <a:t>58</a:t>
            </a:fld>
            <a:endParaRPr lang="en-US"/>
          </a:p>
        </p:txBody>
      </p:sp>
    </p:spTree>
    <p:extLst>
      <p:ext uri="{BB962C8B-B14F-4D97-AF65-F5344CB8AC3E}">
        <p14:creationId xmlns:p14="http://schemas.microsoft.com/office/powerpoint/2010/main" val="40240543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2: Severe risk</a:t>
            </a:r>
          </a:p>
        </p:txBody>
      </p:sp>
      <p:sp>
        <p:nvSpPr>
          <p:cNvPr id="3" name="Content Placeholder 2"/>
          <p:cNvSpPr>
            <a:spLocks noGrp="1"/>
          </p:cNvSpPr>
          <p:nvPr>
            <p:ph idx="1"/>
          </p:nvPr>
        </p:nvSpPr>
        <p:spPr>
          <a:xfrm>
            <a:off x="457200" y="1417638"/>
            <a:ext cx="8229600" cy="4708525"/>
          </a:xfrm>
        </p:spPr>
        <p:txBody>
          <a:bodyPr>
            <a:normAutofit fontScale="92500" lnSpcReduction="10000"/>
          </a:bodyPr>
          <a:lstStyle/>
          <a:p>
            <a:r>
              <a:rPr lang="en-US" dirty="0" smtClean="0"/>
              <a:t>Student </a:t>
            </a:r>
            <a:r>
              <a:rPr lang="en-US" dirty="0"/>
              <a:t>has overtly voiced the intent to engage in a suicidal act. </a:t>
            </a:r>
            <a:r>
              <a:rPr lang="en-US" dirty="0" smtClean="0"/>
              <a:t> </a:t>
            </a:r>
          </a:p>
          <a:p>
            <a:r>
              <a:rPr lang="en-US" dirty="0" smtClean="0"/>
              <a:t>Student </a:t>
            </a:r>
            <a:r>
              <a:rPr lang="en-US" dirty="0"/>
              <a:t>has gone beyond mere thoughts and has thought of actual actions. </a:t>
            </a:r>
            <a:endParaRPr lang="en-US" dirty="0" smtClean="0"/>
          </a:p>
          <a:p>
            <a:r>
              <a:rPr lang="en-US" dirty="0" smtClean="0"/>
              <a:t>Student </a:t>
            </a:r>
            <a:r>
              <a:rPr lang="en-US" dirty="0"/>
              <a:t>does have a suicidal plan, but does not have the means to carry out his/her plan</a:t>
            </a:r>
            <a:r>
              <a:rPr lang="en-US" dirty="0" smtClean="0"/>
              <a:t>.</a:t>
            </a:r>
            <a:endParaRPr lang="en-US" sz="900" dirty="0" smtClean="0"/>
          </a:p>
          <a:p>
            <a:pPr marL="0" indent="0">
              <a:buNone/>
            </a:pPr>
            <a:endParaRPr lang="en-US" sz="1600" dirty="0" smtClean="0"/>
          </a:p>
          <a:p>
            <a:pPr marL="0" indent="0">
              <a:buNone/>
            </a:pPr>
            <a:r>
              <a:rPr lang="en-US" dirty="0"/>
              <a:t>The student should be kept under constant supervision until student is under the care of a community professional or until parent(s) take the child home. </a:t>
            </a:r>
            <a:r>
              <a:rPr lang="en-US" b="1" dirty="0"/>
              <a:t>Before leaving</a:t>
            </a:r>
            <a:r>
              <a:rPr lang="en-US" dirty="0"/>
              <a:t>, however, it is critical that the parent(s) attend a brief intervention meeting where the crisis team, the parent(s), and the student agree upon a treatment plan. It is also essential that parents be informed about the importance of restricting or hiding any potentially lethal means. </a:t>
            </a:r>
            <a:endParaRPr lang="en-US" dirty="0" smtClean="0"/>
          </a:p>
          <a:p>
            <a:pPr marL="0" indent="0">
              <a:buNone/>
            </a:pPr>
            <a:r>
              <a:rPr lang="en-US" u="sng" dirty="0" smtClean="0"/>
              <a:t>Note: </a:t>
            </a:r>
            <a:r>
              <a:rPr lang="en-US" dirty="0" smtClean="0"/>
              <a:t>If </a:t>
            </a:r>
            <a:r>
              <a:rPr lang="en-US" dirty="0"/>
              <a:t>parents do not appear willing to take any steps to intervene school crisis team member and/or school administrators have the option of calling the local Department of Social Services in order to help ensure that the student will remain safe. </a:t>
            </a:r>
            <a:endParaRPr lang="en-US" dirty="0" smtClean="0"/>
          </a:p>
          <a:p>
            <a:r>
              <a:rPr lang="en-US" dirty="0" smtClean="0"/>
              <a:t>Follow </a:t>
            </a:r>
            <a:r>
              <a:rPr lang="en-US" dirty="0"/>
              <a:t>up must be done by the crisis team in order to make sure the student is progressing and that treatment is being maintained.</a:t>
            </a:r>
          </a:p>
        </p:txBody>
      </p:sp>
      <p:sp>
        <p:nvSpPr>
          <p:cNvPr id="4" name="Slide Number Placeholder 3"/>
          <p:cNvSpPr>
            <a:spLocks noGrp="1"/>
          </p:cNvSpPr>
          <p:nvPr>
            <p:ph type="sldNum" sz="quarter" idx="12"/>
          </p:nvPr>
        </p:nvSpPr>
        <p:spPr/>
        <p:txBody>
          <a:bodyPr/>
          <a:lstStyle/>
          <a:p>
            <a:fld id="{FC813F07-13C3-4D1F-9B94-AF53317F4586}" type="slidenum">
              <a:rPr lang="en-US" smtClean="0"/>
              <a:pPr/>
              <a:t>59</a:t>
            </a:fld>
            <a:endParaRPr lang="en-US"/>
          </a:p>
        </p:txBody>
      </p:sp>
    </p:spTree>
    <p:extLst>
      <p:ext uri="{BB962C8B-B14F-4D97-AF65-F5344CB8AC3E}">
        <p14:creationId xmlns:p14="http://schemas.microsoft.com/office/powerpoint/2010/main" val="3041160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Calibri" pitchFamily="34" charset="0"/>
              </a:rPr>
              <a:t>Language is Important</a:t>
            </a:r>
            <a:endParaRPr lang="en-US" dirty="0">
              <a:solidFill>
                <a:schemeClr val="tx1"/>
              </a:solidFill>
              <a:latin typeface="Calibri" pitchFamily="34" charset="0"/>
            </a:endParaRPr>
          </a:p>
        </p:txBody>
      </p:sp>
      <p:sp>
        <p:nvSpPr>
          <p:cNvPr id="3" name="Content Placeholder 2"/>
          <p:cNvSpPr>
            <a:spLocks noGrp="1"/>
          </p:cNvSpPr>
          <p:nvPr>
            <p:ph idx="1"/>
          </p:nvPr>
        </p:nvSpPr>
        <p:spPr/>
        <p:txBody>
          <a:bodyPr>
            <a:normAutofit/>
          </a:bodyPr>
          <a:lstStyle/>
          <a:p>
            <a:pPr marL="265176" lvl="0" indent="-265176">
              <a:spcBef>
                <a:spcPts val="250"/>
              </a:spcBef>
              <a:buClr>
                <a:srgbClr val="F07F09"/>
              </a:buClr>
              <a:buSzPct val="80000"/>
              <a:buFont typeface="Wingdings 2"/>
              <a:buChar char=""/>
              <a:defRPr/>
            </a:pPr>
            <a:r>
              <a:rPr lang="en-US" sz="2200" dirty="0">
                <a:solidFill>
                  <a:prstClr val="black"/>
                </a:solidFill>
                <a:latin typeface="Calibri" pitchFamily="34" charset="0"/>
              </a:rPr>
              <a:t>Suicide - A self-inflicted death for which there is evidence of </a:t>
            </a:r>
            <a:r>
              <a:rPr lang="en-US" sz="2200" b="1" dirty="0">
                <a:solidFill>
                  <a:prstClr val="black"/>
                </a:solidFill>
                <a:latin typeface="Calibri" pitchFamily="34" charset="0"/>
              </a:rPr>
              <a:t>intent</a:t>
            </a:r>
            <a:r>
              <a:rPr lang="en-US" sz="2200" dirty="0">
                <a:solidFill>
                  <a:prstClr val="black"/>
                </a:solidFill>
                <a:latin typeface="Calibri" pitchFamily="34" charset="0"/>
              </a:rPr>
              <a:t> to die.</a:t>
            </a:r>
          </a:p>
          <a:p>
            <a:pPr marL="265176" lvl="0" indent="-265176">
              <a:spcBef>
                <a:spcPts val="250"/>
              </a:spcBef>
              <a:buClr>
                <a:srgbClr val="F07F09"/>
              </a:buClr>
              <a:buSzPct val="80000"/>
              <a:buNone/>
              <a:defRPr/>
            </a:pPr>
            <a:endParaRPr lang="en-US" sz="2200" dirty="0">
              <a:solidFill>
                <a:prstClr val="black"/>
              </a:solidFill>
              <a:latin typeface="Calibri" pitchFamily="34" charset="0"/>
            </a:endParaRPr>
          </a:p>
          <a:p>
            <a:pPr marL="265176" lvl="0" indent="-265176">
              <a:spcBef>
                <a:spcPts val="250"/>
              </a:spcBef>
              <a:buClr>
                <a:srgbClr val="F07F09"/>
              </a:buClr>
              <a:buSzPct val="80000"/>
              <a:buFont typeface="Wingdings 2"/>
              <a:buChar char=""/>
              <a:defRPr/>
            </a:pPr>
            <a:r>
              <a:rPr lang="en-US" sz="2200" dirty="0">
                <a:solidFill>
                  <a:prstClr val="black"/>
                </a:solidFill>
                <a:latin typeface="Calibri" pitchFamily="34" charset="0"/>
              </a:rPr>
              <a:t>Suicidal Ideation - Thoughts in which self-inflicted death is a desired outcome, and which may or may not include a plan, but does involve an explicit attempt.</a:t>
            </a:r>
          </a:p>
          <a:p>
            <a:pPr marL="265176" lvl="0" indent="-265176">
              <a:spcBef>
                <a:spcPts val="250"/>
              </a:spcBef>
              <a:buClr>
                <a:srgbClr val="F07F09"/>
              </a:buClr>
              <a:buSzPct val="80000"/>
              <a:buNone/>
              <a:defRPr/>
            </a:pPr>
            <a:endParaRPr lang="en-US" sz="2200" dirty="0">
              <a:solidFill>
                <a:prstClr val="black"/>
              </a:solidFill>
              <a:latin typeface="Calibri" pitchFamily="34" charset="0"/>
            </a:endParaRPr>
          </a:p>
          <a:p>
            <a:pPr marL="265176" lvl="0" indent="-265176">
              <a:spcBef>
                <a:spcPts val="250"/>
              </a:spcBef>
              <a:buClr>
                <a:srgbClr val="F07F09"/>
              </a:buClr>
              <a:buSzPct val="80000"/>
              <a:buFont typeface="Wingdings 2"/>
              <a:buChar char=""/>
              <a:defRPr/>
            </a:pPr>
            <a:r>
              <a:rPr lang="en-US" sz="2200" dirty="0" err="1">
                <a:solidFill>
                  <a:prstClr val="black"/>
                </a:solidFill>
                <a:latin typeface="Calibri" pitchFamily="34" charset="0"/>
              </a:rPr>
              <a:t>Nonsuicidal</a:t>
            </a:r>
            <a:r>
              <a:rPr lang="en-US" sz="2200" dirty="0">
                <a:solidFill>
                  <a:prstClr val="black"/>
                </a:solidFill>
                <a:latin typeface="Calibri" pitchFamily="34" charset="0"/>
              </a:rPr>
              <a:t> Self-Injury - A self-inflicted, potentially injurious behavior for which there is evidence that the person did not intend to kill him/herself (that is </a:t>
            </a:r>
            <a:r>
              <a:rPr lang="en-US" sz="2200" b="1" dirty="0">
                <a:solidFill>
                  <a:prstClr val="black"/>
                </a:solidFill>
                <a:latin typeface="Calibri" pitchFamily="34" charset="0"/>
              </a:rPr>
              <a:t>no intent </a:t>
            </a:r>
            <a:r>
              <a:rPr lang="en-US" sz="2200" dirty="0">
                <a:solidFill>
                  <a:prstClr val="black"/>
                </a:solidFill>
                <a:latin typeface="Calibri" pitchFamily="34" charset="0"/>
              </a:rPr>
              <a:t>to die).</a:t>
            </a:r>
          </a:p>
          <a:p>
            <a:pPr marL="265176" lvl="0" indent="-265176">
              <a:spcBef>
                <a:spcPts val="250"/>
              </a:spcBef>
              <a:buClr>
                <a:srgbClr val="F07F09"/>
              </a:buClr>
              <a:buSzPct val="80000"/>
              <a:buFont typeface="Wingdings 2"/>
              <a:buChar char=""/>
              <a:defRPr/>
            </a:pPr>
            <a:endParaRPr lang="en-US" sz="2500" dirty="0">
              <a:solidFill>
                <a:prstClr val="black"/>
              </a:solidFill>
              <a:latin typeface="Verdana"/>
            </a:endParaRPr>
          </a:p>
          <a:p>
            <a:pPr marL="265176" lvl="0" indent="-265176">
              <a:spcBef>
                <a:spcPts val="250"/>
              </a:spcBef>
              <a:buClr>
                <a:srgbClr val="F07F09"/>
              </a:buClr>
              <a:buSzPct val="80000"/>
              <a:buFont typeface="Wingdings 2"/>
              <a:buChar char=""/>
              <a:defRPr/>
            </a:pPr>
            <a:r>
              <a:rPr lang="en-US" sz="2200" dirty="0">
                <a:solidFill>
                  <a:prstClr val="black"/>
                </a:solidFill>
                <a:latin typeface="Calibri" pitchFamily="34" charset="0"/>
              </a:rPr>
              <a:t>Please say that an individual </a:t>
            </a:r>
            <a:r>
              <a:rPr lang="en-US" sz="2200" b="1" u="sng" dirty="0">
                <a:solidFill>
                  <a:prstClr val="black"/>
                </a:solidFill>
                <a:latin typeface="Calibri" pitchFamily="34" charset="0"/>
              </a:rPr>
              <a:t>has died by suicide </a:t>
            </a:r>
            <a:r>
              <a:rPr lang="en-US" sz="2200" dirty="0">
                <a:solidFill>
                  <a:prstClr val="black"/>
                </a:solidFill>
                <a:latin typeface="Calibri" pitchFamily="34" charset="0"/>
              </a:rPr>
              <a:t>– not committed suicide. </a:t>
            </a:r>
          </a:p>
          <a:p>
            <a:endParaRPr lang="en-US" dirty="0"/>
          </a:p>
        </p:txBody>
      </p:sp>
      <p:sp>
        <p:nvSpPr>
          <p:cNvPr id="4" name="Slide Number Placeholder 3"/>
          <p:cNvSpPr>
            <a:spLocks noGrp="1"/>
          </p:cNvSpPr>
          <p:nvPr>
            <p:ph type="sldNum" sz="quarter" idx="12"/>
          </p:nvPr>
        </p:nvSpPr>
        <p:spPr/>
        <p:txBody>
          <a:bodyPr/>
          <a:lstStyle/>
          <a:p>
            <a:fld id="{F24B29C0-771E-4CFD-AC6E-A8D48A705B61}" type="slidenum">
              <a:rPr lang="en-US" smtClean="0"/>
              <a:t>6</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15" y="6155155"/>
            <a:ext cx="979714" cy="342900"/>
          </a:xfrm>
          <a:prstGeom prst="rect">
            <a:avLst/>
          </a:prstGeom>
        </p:spPr>
      </p:pic>
    </p:spTree>
    <p:extLst>
      <p:ext uri="{BB962C8B-B14F-4D97-AF65-F5344CB8AC3E}">
        <p14:creationId xmlns:p14="http://schemas.microsoft.com/office/powerpoint/2010/main" val="16579947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3: Extreme risk</a:t>
            </a:r>
          </a:p>
        </p:txBody>
      </p:sp>
      <p:sp>
        <p:nvSpPr>
          <p:cNvPr id="3" name="Content Placeholder 2"/>
          <p:cNvSpPr>
            <a:spLocks noGrp="1"/>
          </p:cNvSpPr>
          <p:nvPr>
            <p:ph idx="1"/>
          </p:nvPr>
        </p:nvSpPr>
        <p:spPr/>
        <p:txBody>
          <a:bodyPr>
            <a:normAutofit lnSpcReduction="10000"/>
          </a:bodyPr>
          <a:lstStyle/>
          <a:p>
            <a:r>
              <a:rPr lang="en-US" dirty="0" smtClean="0"/>
              <a:t>Student </a:t>
            </a:r>
            <a:r>
              <a:rPr lang="en-US" dirty="0"/>
              <a:t>has voiced the intent to engage in a suicidal act. </a:t>
            </a:r>
            <a:endParaRPr lang="en-US" dirty="0" smtClean="0"/>
          </a:p>
          <a:p>
            <a:r>
              <a:rPr lang="en-US" dirty="0" smtClean="0"/>
              <a:t>Student </a:t>
            </a:r>
            <a:r>
              <a:rPr lang="en-US" dirty="0"/>
              <a:t>has the access to lethal means needed to carry out this </a:t>
            </a:r>
            <a:r>
              <a:rPr lang="en-US" dirty="0" smtClean="0"/>
              <a:t>act.</a:t>
            </a:r>
          </a:p>
          <a:p>
            <a:r>
              <a:rPr lang="en-US" dirty="0" smtClean="0"/>
              <a:t>Student </a:t>
            </a:r>
            <a:r>
              <a:rPr lang="en-US" dirty="0"/>
              <a:t>may have access to lethal means on person. </a:t>
            </a:r>
            <a:endParaRPr lang="en-US" dirty="0" smtClean="0"/>
          </a:p>
          <a:p>
            <a:pPr marL="0" indent="0">
              <a:buNone/>
            </a:pPr>
            <a:endParaRPr lang="en-US" sz="1300" dirty="0" smtClean="0"/>
          </a:p>
          <a:p>
            <a:pPr marL="0" indent="0">
              <a:buNone/>
            </a:pPr>
            <a:r>
              <a:rPr lang="en-US" dirty="0"/>
              <a:t>In the extreme risk situation, the crisis team member nearest the student should be notified of the situation. The crisis team and various community links should be mobilized. The parents of the student must be notified and informed about the observations and seriousness of the situation. If the student does possess potentially lethal means on person, do not attempt to take the weapon by force. Calmly talking to the student and allowing the student to express feelings is essential when intervening. Once the student has given up the potentially lethal weapon, crisis team members should intervene in similar fashion to a severe risk </a:t>
            </a:r>
            <a:r>
              <a:rPr lang="en-US" dirty="0" smtClean="0"/>
              <a:t>situation.</a:t>
            </a:r>
            <a:endParaRPr lang="en-US" dirty="0"/>
          </a:p>
        </p:txBody>
      </p:sp>
      <p:sp>
        <p:nvSpPr>
          <p:cNvPr id="4" name="Slide Number Placeholder 3"/>
          <p:cNvSpPr>
            <a:spLocks noGrp="1"/>
          </p:cNvSpPr>
          <p:nvPr>
            <p:ph type="sldNum" sz="quarter" idx="12"/>
          </p:nvPr>
        </p:nvSpPr>
        <p:spPr/>
        <p:txBody>
          <a:bodyPr/>
          <a:lstStyle/>
          <a:p>
            <a:fld id="{FC813F07-13C3-4D1F-9B94-AF53317F4586}" type="slidenum">
              <a:rPr lang="en-US" smtClean="0"/>
              <a:pPr/>
              <a:t>60</a:t>
            </a:fld>
            <a:endParaRPr lang="en-US"/>
          </a:p>
        </p:txBody>
      </p:sp>
    </p:spTree>
    <p:extLst>
      <p:ext uri="{BB962C8B-B14F-4D97-AF65-F5344CB8AC3E}">
        <p14:creationId xmlns:p14="http://schemas.microsoft.com/office/powerpoint/2010/main" val="11236839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Parents/Guardians</a:t>
            </a:r>
            <a:endParaRPr lang="en-US" dirty="0"/>
          </a:p>
        </p:txBody>
      </p:sp>
      <p:sp>
        <p:nvSpPr>
          <p:cNvPr id="3" name="Content Placeholder 2"/>
          <p:cNvSpPr>
            <a:spLocks noGrp="1"/>
          </p:cNvSpPr>
          <p:nvPr>
            <p:ph idx="1"/>
          </p:nvPr>
        </p:nvSpPr>
        <p:spPr>
          <a:xfrm>
            <a:off x="457200" y="1417638"/>
            <a:ext cx="8229600" cy="4708525"/>
          </a:xfrm>
        </p:spPr>
        <p:txBody>
          <a:bodyPr>
            <a:normAutofit/>
          </a:bodyPr>
          <a:lstStyle/>
          <a:p>
            <a:r>
              <a:rPr lang="en-US" dirty="0" smtClean="0"/>
              <a:t>It is important to notify a guardian as soon as possible.</a:t>
            </a:r>
          </a:p>
          <a:p>
            <a:r>
              <a:rPr lang="en-US" dirty="0"/>
              <a:t>Reassure the parents that the student is currently safe. </a:t>
            </a:r>
            <a:endParaRPr lang="en-US" dirty="0" smtClean="0"/>
          </a:p>
          <a:p>
            <a:r>
              <a:rPr lang="en-US" dirty="0" smtClean="0"/>
              <a:t>Explain </a:t>
            </a:r>
            <a:r>
              <a:rPr lang="en-US" dirty="0"/>
              <a:t>to the parents what has happened and the reason for the school’s response.</a:t>
            </a:r>
            <a:endParaRPr lang="en-US" dirty="0" smtClean="0"/>
          </a:p>
          <a:p>
            <a:r>
              <a:rPr lang="en-US" dirty="0" smtClean="0"/>
              <a:t>Most important is that the parents/guardians see you as a partner.</a:t>
            </a:r>
          </a:p>
          <a:p>
            <a:r>
              <a:rPr lang="en-US" dirty="0" smtClean="0"/>
              <a:t>Respect that they are scared, although they may not present that way.</a:t>
            </a:r>
          </a:p>
          <a:p>
            <a:r>
              <a:rPr lang="en-US" dirty="0" smtClean="0"/>
              <a:t>Respect that they are likely overwhelmed at this information.</a:t>
            </a:r>
          </a:p>
          <a:p>
            <a:r>
              <a:rPr lang="en-US" dirty="0" smtClean="0"/>
              <a:t>Respect that they may not understand, and probably do not have training in suicide/prevention.</a:t>
            </a:r>
          </a:p>
          <a:p>
            <a:pPr marL="0" indent="0">
              <a:buNone/>
            </a:pPr>
            <a:r>
              <a:rPr lang="en-US" dirty="0"/>
              <a:t> </a:t>
            </a:r>
            <a:r>
              <a:rPr lang="en-US" dirty="0" smtClean="0"/>
              <a:t>                           </a:t>
            </a:r>
            <a:r>
              <a:rPr lang="en-US" i="1" u="sng" dirty="0" smtClean="0"/>
              <a:t>Toolkit page 72</a:t>
            </a:r>
          </a:p>
          <a:p>
            <a:pPr marL="0" indent="0">
              <a:buNone/>
            </a:pPr>
            <a:endParaRPr lang="en-US" i="1" u="sng" dirty="0"/>
          </a:p>
        </p:txBody>
      </p:sp>
      <p:sp>
        <p:nvSpPr>
          <p:cNvPr id="4" name="Slide Number Placeholder 3"/>
          <p:cNvSpPr>
            <a:spLocks noGrp="1"/>
          </p:cNvSpPr>
          <p:nvPr>
            <p:ph type="sldNum" sz="quarter" idx="12"/>
          </p:nvPr>
        </p:nvSpPr>
        <p:spPr/>
        <p:txBody>
          <a:bodyPr/>
          <a:lstStyle/>
          <a:p>
            <a:fld id="{FC813F07-13C3-4D1F-9B94-AF53317F4586}" type="slidenum">
              <a:rPr lang="en-US" smtClean="0"/>
              <a:pPr/>
              <a:t>61</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15" y="6155155"/>
            <a:ext cx="979714" cy="342900"/>
          </a:xfrm>
          <a:prstGeom prst="rect">
            <a:avLst/>
          </a:prstGeom>
        </p:spPr>
      </p:pic>
    </p:spTree>
    <p:extLst>
      <p:ext uri="{BB962C8B-B14F-4D97-AF65-F5344CB8AC3E}">
        <p14:creationId xmlns:p14="http://schemas.microsoft.com/office/powerpoint/2010/main" val="23560566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Notification</a:t>
            </a:r>
            <a:endParaRPr lang="en-US" dirty="0"/>
          </a:p>
        </p:txBody>
      </p:sp>
      <p:sp>
        <p:nvSpPr>
          <p:cNvPr id="3" name="Content Placeholder 2"/>
          <p:cNvSpPr>
            <a:spLocks noGrp="1"/>
          </p:cNvSpPr>
          <p:nvPr>
            <p:ph idx="1"/>
          </p:nvPr>
        </p:nvSpPr>
        <p:spPr>
          <a:xfrm>
            <a:off x="457200" y="1417638"/>
            <a:ext cx="8229600" cy="4708525"/>
          </a:xfrm>
        </p:spPr>
        <p:txBody>
          <a:bodyPr>
            <a:normAutofit/>
          </a:bodyPr>
          <a:lstStyle/>
          <a:p>
            <a:r>
              <a:rPr lang="en-US" altLang="en-US" dirty="0" smtClean="0"/>
              <a:t>The family may be acute shock and denial about the child’s intentions. Many people do not seek help- they do not know where to turn for help.</a:t>
            </a:r>
          </a:p>
          <a:p>
            <a:pPr>
              <a:buNone/>
            </a:pPr>
            <a:endParaRPr lang="en-US" altLang="en-US" dirty="0" smtClean="0"/>
          </a:p>
          <a:p>
            <a:r>
              <a:rPr lang="en-US" altLang="en-US" u="sng" dirty="0" smtClean="0"/>
              <a:t>Keep documentation </a:t>
            </a:r>
            <a:r>
              <a:rPr lang="en-US" altLang="en-US" dirty="0" smtClean="0"/>
              <a:t>of parent notification should be kept at the school. </a:t>
            </a:r>
          </a:p>
          <a:p>
            <a:pPr marL="0" indent="0" algn="ctr">
              <a:buNone/>
            </a:pPr>
            <a:r>
              <a:rPr lang="en-US" altLang="en-US" sz="2000" i="1" u="sng" dirty="0" smtClean="0"/>
              <a:t>Toolkit page 74-78</a:t>
            </a:r>
          </a:p>
          <a:p>
            <a:endParaRPr lang="en-US" dirty="0"/>
          </a:p>
        </p:txBody>
      </p:sp>
      <p:sp>
        <p:nvSpPr>
          <p:cNvPr id="4" name="Slide Number Placeholder 3"/>
          <p:cNvSpPr>
            <a:spLocks noGrp="1"/>
          </p:cNvSpPr>
          <p:nvPr>
            <p:ph type="sldNum" sz="quarter" idx="12"/>
          </p:nvPr>
        </p:nvSpPr>
        <p:spPr/>
        <p:txBody>
          <a:bodyPr/>
          <a:lstStyle/>
          <a:p>
            <a:fld id="{FC813F07-13C3-4D1F-9B94-AF53317F4586}" type="slidenum">
              <a:rPr lang="en-US" smtClean="0"/>
              <a:pPr/>
              <a:t>62</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36" y="6327607"/>
            <a:ext cx="979714" cy="342900"/>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ENLIST PARENT’S CO-OPERATION</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r>
              <a:rPr lang="en-US" altLang="en-US" b="1" dirty="0" smtClean="0"/>
              <a:t>Invite the parents’ perspective</a:t>
            </a:r>
            <a:r>
              <a:rPr lang="en-US" altLang="en-US" dirty="0" smtClean="0"/>
              <a:t>. State what you have noticed in their child’s behavior (rather than the results of your assessment) and ask how that fits with what they have observed. </a:t>
            </a:r>
          </a:p>
          <a:p>
            <a:r>
              <a:rPr lang="en-US" altLang="en-US" b="1" dirty="0" smtClean="0"/>
              <a:t>Advise parents to remove lethal means from the home while the child is possibly suicidal, just as you would advise taking car keys from a youth who had been drinking</a:t>
            </a:r>
            <a:r>
              <a:rPr lang="en-US" altLang="en-US" dirty="0" smtClean="0"/>
              <a:t>. </a:t>
            </a:r>
            <a:r>
              <a:rPr lang="en-US" altLang="en-US" i="1" dirty="0" smtClean="0"/>
              <a:t>Document the fact that you had this conversation in your notes. Consider having the parent sign a form acknowledging the conversation. </a:t>
            </a:r>
          </a:p>
          <a:p>
            <a:r>
              <a:rPr lang="en-US" altLang="en-US" dirty="0" smtClean="0"/>
              <a:t>Comment on how scary this behavior is and how it complicates the life of everyone who cares about this young person. </a:t>
            </a:r>
          </a:p>
          <a:p>
            <a:r>
              <a:rPr lang="en-US" altLang="en-US" dirty="0" smtClean="0"/>
              <a:t>Acknowledge the parent’s emotional state, including anger, if present. </a:t>
            </a:r>
          </a:p>
          <a:p>
            <a:r>
              <a:rPr lang="en-US" altLang="en-US" dirty="0" smtClean="0"/>
              <a:t>Ask, "What it would take to help you understand the seriousness of the situation?" (Develop a form for them to sign that outlines that you have discussed suicide as an issue for their child and steps to be taken.) </a:t>
            </a:r>
          </a:p>
          <a:p>
            <a:r>
              <a:rPr lang="en-US" altLang="en-US" dirty="0" smtClean="0"/>
              <a:t>Acknowledge that no one can do this alone - appreciate their presence. </a:t>
            </a:r>
          </a:p>
          <a:p>
            <a:r>
              <a:rPr lang="en-US" altLang="en-US" dirty="0" smtClean="0"/>
              <a:t>Listen for myths of suicide that may be blocking the parent from taking action. </a:t>
            </a:r>
          </a:p>
          <a:p>
            <a:r>
              <a:rPr lang="en-US" altLang="en-US" dirty="0" smtClean="0"/>
              <a:t>Explore reluctance to accept a mental health referral, address those issues, explain what to expect. </a:t>
            </a:r>
          </a:p>
          <a:p>
            <a:r>
              <a:rPr lang="en-US" altLang="en-US" dirty="0" smtClean="0"/>
              <a:t>Work with parents to explore how and where their child got this idea in ways that open up communication and allow for honest dialogue. </a:t>
            </a:r>
          </a:p>
          <a:p>
            <a:endParaRPr lang="en-US" dirty="0"/>
          </a:p>
        </p:txBody>
      </p:sp>
      <p:sp>
        <p:nvSpPr>
          <p:cNvPr id="4" name="Slide Number Placeholder 3"/>
          <p:cNvSpPr>
            <a:spLocks noGrp="1"/>
          </p:cNvSpPr>
          <p:nvPr>
            <p:ph type="sldNum" sz="quarter" idx="12"/>
          </p:nvPr>
        </p:nvSpPr>
        <p:spPr/>
        <p:txBody>
          <a:bodyPr/>
          <a:lstStyle/>
          <a:p>
            <a:fld id="{FC813F07-13C3-4D1F-9B94-AF53317F4586}" type="slidenum">
              <a:rPr lang="en-US" smtClean="0"/>
              <a:pPr/>
              <a:t>63</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36" y="6327607"/>
            <a:ext cx="979714" cy="342900"/>
          </a:xfrm>
          <a:prstGeom prst="rect">
            <a:avLst/>
          </a:prstGeom>
        </p:spPr>
      </p:pic>
      <p:sp>
        <p:nvSpPr>
          <p:cNvPr id="6" name="TextBox 5"/>
          <p:cNvSpPr txBox="1"/>
          <p:nvPr/>
        </p:nvSpPr>
        <p:spPr>
          <a:xfrm rot="20816662">
            <a:off x="100836" y="274638"/>
            <a:ext cx="1956564" cy="369332"/>
          </a:xfrm>
          <a:prstGeom prst="rect">
            <a:avLst/>
          </a:prstGeom>
          <a:noFill/>
        </p:spPr>
        <p:txBody>
          <a:bodyPr wrap="square" rtlCol="0">
            <a:spAutoFit/>
          </a:bodyPr>
          <a:lstStyle/>
          <a:p>
            <a:r>
              <a:rPr lang="en-US" b="1" dirty="0" smtClean="0"/>
              <a:t>IMPORTANT TIPS</a:t>
            </a:r>
            <a:endParaRPr lang="en-US" b="1"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eaLnBrk="1" fontAlgn="auto" hangingPunct="1">
              <a:spcAft>
                <a:spcPts val="0"/>
              </a:spcAft>
              <a:defRPr/>
            </a:pPr>
            <a:r>
              <a:rPr lang="en-US" sz="2800" dirty="0" smtClean="0">
                <a:latin typeface="Calibri" pitchFamily="34" charset="0"/>
              </a:rPr>
              <a:t>Supporting Families</a:t>
            </a:r>
          </a:p>
        </p:txBody>
      </p:sp>
      <p:sp>
        <p:nvSpPr>
          <p:cNvPr id="46084" name="Rectangle 3"/>
          <p:cNvSpPr>
            <a:spLocks noGrp="1" noChangeArrowheads="1"/>
          </p:cNvSpPr>
          <p:nvPr>
            <p:ph sz="half" idx="1"/>
          </p:nvPr>
        </p:nvSpPr>
        <p:spPr>
          <a:xfrm>
            <a:off x="533400" y="1066800"/>
            <a:ext cx="3932238" cy="5257800"/>
          </a:xfrm>
        </p:spPr>
        <p:txBody>
          <a:bodyPr/>
          <a:lstStyle/>
          <a:p>
            <a:pPr algn="ctr" eaLnBrk="1" hangingPunct="1">
              <a:spcBef>
                <a:spcPct val="50000"/>
              </a:spcBef>
              <a:buFontTx/>
              <a:buNone/>
            </a:pPr>
            <a:r>
              <a:rPr lang="en-US" sz="2000" b="1" dirty="0" smtClean="0">
                <a:latin typeface="Calibri" pitchFamily="34" charset="0"/>
              </a:rPr>
              <a:t>Common Family Reactions:</a:t>
            </a:r>
          </a:p>
          <a:p>
            <a:pPr eaLnBrk="1" hangingPunct="1">
              <a:spcBef>
                <a:spcPct val="50000"/>
              </a:spcBef>
              <a:buFontTx/>
              <a:buNone/>
            </a:pPr>
            <a:endParaRPr lang="en-US" sz="1800" b="1" dirty="0" smtClean="0">
              <a:latin typeface="Calibri" pitchFamily="34" charset="0"/>
            </a:endParaRPr>
          </a:p>
          <a:p>
            <a:pPr eaLnBrk="1" hangingPunct="1">
              <a:spcBef>
                <a:spcPct val="50000"/>
              </a:spcBef>
            </a:pPr>
            <a:r>
              <a:rPr lang="en-US" sz="1800" dirty="0" smtClean="0">
                <a:latin typeface="Calibri" pitchFamily="34" charset="0"/>
              </a:rPr>
              <a:t>Acute personal shock and distress.</a:t>
            </a:r>
          </a:p>
          <a:p>
            <a:pPr eaLnBrk="1" hangingPunct="1">
              <a:spcBef>
                <a:spcPct val="50000"/>
              </a:spcBef>
            </a:pPr>
            <a:r>
              <a:rPr lang="en-US" sz="1800" dirty="0" smtClean="0">
                <a:latin typeface="Calibri" pitchFamily="34" charset="0"/>
              </a:rPr>
              <a:t>Totally paralyzed by anxiety.</a:t>
            </a:r>
          </a:p>
          <a:p>
            <a:pPr eaLnBrk="1" hangingPunct="1">
              <a:spcBef>
                <a:spcPct val="50000"/>
              </a:spcBef>
            </a:pPr>
            <a:r>
              <a:rPr lang="en-US" sz="1800" dirty="0" smtClean="0">
                <a:latin typeface="Calibri" pitchFamily="34" charset="0"/>
              </a:rPr>
              <a:t>Very confused, in denial.</a:t>
            </a:r>
          </a:p>
          <a:p>
            <a:pPr eaLnBrk="1" hangingPunct="1">
              <a:spcBef>
                <a:spcPct val="50000"/>
              </a:spcBef>
            </a:pPr>
            <a:r>
              <a:rPr lang="en-US" sz="1800" dirty="0" smtClean="0">
                <a:latin typeface="Calibri" pitchFamily="34" charset="0"/>
              </a:rPr>
              <a:t>Embarrassed.</a:t>
            </a:r>
          </a:p>
          <a:p>
            <a:pPr eaLnBrk="1" hangingPunct="1">
              <a:spcBef>
                <a:spcPct val="50000"/>
              </a:spcBef>
            </a:pPr>
            <a:r>
              <a:rPr lang="en-US" sz="1800" dirty="0" smtClean="0">
                <a:latin typeface="Calibri" pitchFamily="34" charset="0"/>
              </a:rPr>
              <a:t>Blamed, stigmatized.</a:t>
            </a:r>
          </a:p>
          <a:p>
            <a:pPr eaLnBrk="1" hangingPunct="1">
              <a:spcBef>
                <a:spcPct val="50000"/>
              </a:spcBef>
            </a:pPr>
            <a:r>
              <a:rPr lang="en-US" sz="1800" dirty="0" smtClean="0">
                <a:latin typeface="Calibri" pitchFamily="34" charset="0"/>
              </a:rPr>
              <a:t>Angry, belligerent and threatening</a:t>
            </a:r>
            <a:r>
              <a:rPr lang="en-US" sz="1400" dirty="0" smtClean="0">
                <a:latin typeface="Calibri" pitchFamily="34" charset="0"/>
              </a:rPr>
              <a:t>.</a:t>
            </a:r>
          </a:p>
        </p:txBody>
      </p:sp>
      <p:sp>
        <p:nvSpPr>
          <p:cNvPr id="46085" name="Rectangle 4"/>
          <p:cNvSpPr>
            <a:spLocks noGrp="1" noChangeArrowheads="1"/>
          </p:cNvSpPr>
          <p:nvPr>
            <p:ph sz="half" idx="2"/>
          </p:nvPr>
        </p:nvSpPr>
        <p:spPr>
          <a:xfrm>
            <a:off x="4724400" y="1066800"/>
            <a:ext cx="3932238" cy="5257800"/>
          </a:xfrm>
        </p:spPr>
        <p:txBody>
          <a:bodyPr>
            <a:normAutofit/>
          </a:bodyPr>
          <a:lstStyle/>
          <a:p>
            <a:pPr algn="ctr" eaLnBrk="1" hangingPunct="1">
              <a:buNone/>
            </a:pPr>
            <a:r>
              <a:rPr lang="en-US" sz="2000" b="1" dirty="0" smtClean="0">
                <a:latin typeface="Calibri" pitchFamily="34" charset="0"/>
              </a:rPr>
              <a:t>Families May Need Support to:</a:t>
            </a:r>
          </a:p>
          <a:p>
            <a:pPr eaLnBrk="1" hangingPunct="1">
              <a:buNone/>
            </a:pPr>
            <a:endParaRPr lang="en-US" sz="1800" dirty="0" smtClean="0">
              <a:latin typeface="Calibri" pitchFamily="34" charset="0"/>
            </a:endParaRPr>
          </a:p>
          <a:p>
            <a:pPr eaLnBrk="1" hangingPunct="1"/>
            <a:r>
              <a:rPr lang="en-US" sz="1800" dirty="0" smtClean="0">
                <a:latin typeface="Calibri" pitchFamily="34" charset="0"/>
              </a:rPr>
              <a:t>Overcome their emotional reactions.</a:t>
            </a:r>
          </a:p>
          <a:p>
            <a:pPr eaLnBrk="1" hangingPunct="1"/>
            <a:r>
              <a:rPr lang="en-US" sz="1800" dirty="0" smtClean="0">
                <a:latin typeface="Calibri" pitchFamily="34" charset="0"/>
              </a:rPr>
              <a:t>Accept the seriousness of the situation.</a:t>
            </a:r>
          </a:p>
          <a:p>
            <a:pPr eaLnBrk="1" hangingPunct="1"/>
            <a:r>
              <a:rPr lang="en-US" sz="1800" dirty="0" smtClean="0">
                <a:latin typeface="Calibri" pitchFamily="34" charset="0"/>
              </a:rPr>
              <a:t>Recognize their key role in helping their family member.</a:t>
            </a:r>
          </a:p>
          <a:p>
            <a:pPr eaLnBrk="1" hangingPunct="1"/>
            <a:r>
              <a:rPr lang="en-US" sz="1800" dirty="0" smtClean="0">
                <a:latin typeface="Calibri" pitchFamily="34" charset="0"/>
              </a:rPr>
              <a:t>Recognize the importance of finding professional help.</a:t>
            </a:r>
          </a:p>
          <a:p>
            <a:pPr eaLnBrk="1" hangingPunct="1"/>
            <a:r>
              <a:rPr lang="en-US" sz="1800" b="1" dirty="0" smtClean="0">
                <a:solidFill>
                  <a:srgbClr val="FF0000"/>
                </a:solidFill>
                <a:latin typeface="Calibri" pitchFamily="34" charset="0"/>
              </a:rPr>
              <a:t>Understand the importance of removing firearms. (CALM Training)</a:t>
            </a:r>
          </a:p>
          <a:p>
            <a:pPr eaLnBrk="1" hangingPunct="1"/>
            <a:r>
              <a:rPr lang="en-US" sz="1800" dirty="0" smtClean="0">
                <a:latin typeface="Calibri" pitchFamily="34" charset="0"/>
              </a:rPr>
              <a:t>Understand their limits.</a:t>
            </a:r>
          </a:p>
          <a:p>
            <a:pPr eaLnBrk="1" hangingPunct="1"/>
            <a:r>
              <a:rPr lang="en-US" sz="1800" dirty="0" smtClean="0">
                <a:latin typeface="Calibri" pitchFamily="34" charset="0"/>
              </a:rPr>
              <a:t>Establish some hope.</a:t>
            </a:r>
          </a:p>
          <a:p>
            <a:pPr eaLnBrk="1" hangingPunct="1"/>
            <a:endParaRPr lang="en-US" sz="1400" dirty="0" smtClean="0"/>
          </a:p>
          <a:p>
            <a:pPr eaLnBrk="1" hangingPunct="1"/>
            <a:endParaRPr lang="en-US" sz="1400"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
        <p:nvSpPr>
          <p:cNvPr id="43010" name="Slide Number Placeholder 6"/>
          <p:cNvSpPr>
            <a:spLocks noGrp="1"/>
          </p:cNvSpPr>
          <p:nvPr>
            <p:ph type="sldNum" sz="quarter" idx="12"/>
          </p:nvPr>
        </p:nvSpPr>
        <p:spPr/>
        <p:txBody>
          <a:bodyPr/>
          <a:lstStyle/>
          <a:p>
            <a:pPr>
              <a:defRPr/>
            </a:pPr>
            <a:fld id="{C934347F-6815-4F82-A33E-194D5CBF51D8}" type="slidenum">
              <a:rPr lang="en-US"/>
              <a:pPr>
                <a:defRPr/>
              </a:pPr>
              <a:t>64</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36" y="6327607"/>
            <a:ext cx="979714" cy="342900"/>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Calibri" pitchFamily="34" charset="0"/>
              </a:rPr>
              <a:t>How you can be helpful:</a:t>
            </a:r>
            <a:br>
              <a:rPr lang="en-US" b="1" dirty="0" smtClean="0">
                <a:latin typeface="Calibri" pitchFamily="34" charset="0"/>
              </a:rPr>
            </a:br>
            <a:endParaRPr lang="en-US" dirty="0"/>
          </a:p>
        </p:txBody>
      </p:sp>
      <p:sp>
        <p:nvSpPr>
          <p:cNvPr id="3" name="Content Placeholder 2"/>
          <p:cNvSpPr>
            <a:spLocks noGrp="1"/>
          </p:cNvSpPr>
          <p:nvPr>
            <p:ph idx="1"/>
          </p:nvPr>
        </p:nvSpPr>
        <p:spPr>
          <a:xfrm>
            <a:off x="457200" y="1066800"/>
            <a:ext cx="8229600" cy="5410200"/>
          </a:xfrm>
        </p:spPr>
        <p:txBody>
          <a:bodyPr>
            <a:normAutofit/>
          </a:bodyPr>
          <a:lstStyle/>
          <a:p>
            <a:r>
              <a:rPr lang="en-US" dirty="0" smtClean="0">
                <a:latin typeface="Calibri" pitchFamily="34" charset="0"/>
              </a:rPr>
              <a:t>Just be there through the immediate crisis.</a:t>
            </a:r>
          </a:p>
          <a:p>
            <a:r>
              <a:rPr lang="en-US" dirty="0" smtClean="0">
                <a:latin typeface="Calibri" pitchFamily="34" charset="0"/>
              </a:rPr>
              <a:t>Avoid judging or blaming.</a:t>
            </a:r>
          </a:p>
          <a:p>
            <a:r>
              <a:rPr lang="en-US" dirty="0" smtClean="0">
                <a:latin typeface="Calibri" pitchFamily="34" charset="0"/>
              </a:rPr>
              <a:t>Provide information and help with referrals.</a:t>
            </a:r>
          </a:p>
          <a:p>
            <a:r>
              <a:rPr lang="en-US" dirty="0" smtClean="0">
                <a:latin typeface="Calibri" pitchFamily="34" charset="0"/>
              </a:rPr>
              <a:t>Support any and all acceptance of responsibility and efforts to help.</a:t>
            </a:r>
          </a:p>
          <a:p>
            <a:pPr>
              <a:buNone/>
            </a:pPr>
            <a:r>
              <a:rPr lang="en-US" sz="4000" b="1" dirty="0" smtClean="0">
                <a:latin typeface="Calibri" pitchFamily="34" charset="0"/>
              </a:rPr>
              <a:t>Ask:</a:t>
            </a:r>
          </a:p>
          <a:p>
            <a:r>
              <a:rPr lang="en-US" dirty="0" smtClean="0">
                <a:latin typeface="Calibri" pitchFamily="34" charset="0"/>
              </a:rPr>
              <a:t>How can I help?</a:t>
            </a:r>
          </a:p>
          <a:p>
            <a:r>
              <a:rPr lang="en-US" dirty="0" smtClean="0">
                <a:latin typeface="Calibri" pitchFamily="34" charset="0"/>
              </a:rPr>
              <a:t>How are you coping?</a:t>
            </a:r>
          </a:p>
          <a:p>
            <a:r>
              <a:rPr lang="en-US" dirty="0" smtClean="0">
                <a:latin typeface="Calibri" pitchFamily="34" charset="0"/>
              </a:rPr>
              <a:t>Who can you talk to? Would it be helpful if I dialed for you (hopefully the parent is there in person).</a:t>
            </a:r>
          </a:p>
          <a:p>
            <a:r>
              <a:rPr lang="en-US" dirty="0" smtClean="0">
                <a:latin typeface="Calibri" pitchFamily="34" charset="0"/>
              </a:rPr>
              <a:t>I can appreciate how this has turned your world upside down. It has been great the way you are willing to get help. No one can do this alone.</a:t>
            </a:r>
          </a:p>
          <a:p>
            <a:endParaRPr lang="en-US" dirty="0"/>
          </a:p>
        </p:txBody>
      </p:sp>
      <p:sp>
        <p:nvSpPr>
          <p:cNvPr id="4" name="Slide Number Placeholder 3"/>
          <p:cNvSpPr>
            <a:spLocks noGrp="1"/>
          </p:cNvSpPr>
          <p:nvPr>
            <p:ph type="sldNum" sz="quarter" idx="12"/>
          </p:nvPr>
        </p:nvSpPr>
        <p:spPr/>
        <p:txBody>
          <a:bodyPr/>
          <a:lstStyle/>
          <a:p>
            <a:fld id="{FC813F07-13C3-4D1F-9B94-AF53317F4586}" type="slidenum">
              <a:rPr lang="en-US" smtClean="0"/>
              <a:pPr/>
              <a:t>65</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36" y="6327607"/>
            <a:ext cx="979714" cy="342900"/>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STIGMA &amp; Cost STOPS EVERYONE</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 transportation</a:t>
            </a:r>
          </a:p>
          <a:p>
            <a:r>
              <a:rPr lang="en-US" dirty="0" smtClean="0"/>
              <a:t>- cost …… insurances and co-pays….</a:t>
            </a:r>
          </a:p>
          <a:p>
            <a:r>
              <a:rPr lang="en-US" dirty="0" smtClean="0"/>
              <a:t>“Tried that, didn’t help”</a:t>
            </a:r>
          </a:p>
          <a:p>
            <a:r>
              <a:rPr lang="en-US" dirty="0" smtClean="0"/>
              <a:t>One parent says okay, another stops the process!</a:t>
            </a:r>
          </a:p>
          <a:p>
            <a:r>
              <a:rPr lang="en-US" dirty="0" smtClean="0"/>
              <a:t>“What will people say?”</a:t>
            </a:r>
          </a:p>
          <a:p>
            <a:endParaRPr lang="en-US" dirty="0"/>
          </a:p>
          <a:p>
            <a:pPr marL="0" indent="0">
              <a:buNone/>
            </a:pPr>
            <a:r>
              <a:rPr lang="en-US" dirty="0" smtClean="0"/>
              <a:t>Ask the family if they have any of these concerns.</a:t>
            </a:r>
          </a:p>
          <a:p>
            <a:pPr marL="0" indent="0">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FC813F07-13C3-4D1F-9B94-AF53317F4586}" type="slidenum">
              <a:rPr lang="en-US" smtClean="0"/>
              <a:pPr/>
              <a:t>66</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36" y="6327607"/>
            <a:ext cx="979714" cy="342900"/>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88925"/>
            <a:ext cx="8305800" cy="622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C813F07-13C3-4D1F-9B94-AF53317F4586}" type="slidenum">
              <a:rPr lang="en-US" smtClean="0"/>
              <a:pPr/>
              <a:t>67</a:t>
            </a:fld>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36" y="6327607"/>
            <a:ext cx="979714" cy="342900"/>
          </a:xfrm>
          <a:prstGeom prst="rect">
            <a:avLst/>
          </a:prstGeom>
        </p:spPr>
      </p:pic>
    </p:spTree>
    <p:extLst>
      <p:ext uri="{BB962C8B-B14F-4D97-AF65-F5344CB8AC3E}">
        <p14:creationId xmlns:p14="http://schemas.microsoft.com/office/powerpoint/2010/main" val="424908709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813F07-13C3-4D1F-9B94-AF53317F4586}" type="slidenum">
              <a:rPr lang="en-US" smtClean="0"/>
              <a:pPr/>
              <a:t>68</a:t>
            </a:fld>
            <a:endParaRPr lang="en-US"/>
          </a:p>
        </p:txBody>
      </p:sp>
      <p:sp>
        <p:nvSpPr>
          <p:cNvPr id="3" name="Rectangle 2"/>
          <p:cNvSpPr/>
          <p:nvPr/>
        </p:nvSpPr>
        <p:spPr>
          <a:xfrm>
            <a:off x="457200" y="304800"/>
            <a:ext cx="8229600" cy="6001643"/>
          </a:xfrm>
          <a:prstGeom prst="rect">
            <a:avLst/>
          </a:prstGeom>
        </p:spPr>
        <p:txBody>
          <a:bodyPr wrap="square">
            <a:spAutoFit/>
          </a:bodyPr>
          <a:lstStyle/>
          <a:p>
            <a:r>
              <a:rPr lang="en-US" sz="3200" dirty="0"/>
              <a:t>Take Care of Yourself, Working with Suicidal People is Challenging</a:t>
            </a:r>
            <a:r>
              <a:rPr lang="en-US" sz="3200" dirty="0" smtClean="0"/>
              <a:t>.</a:t>
            </a:r>
          </a:p>
          <a:p>
            <a:r>
              <a:rPr lang="en-US" sz="3200" dirty="0" smtClean="0"/>
              <a:t>♦ </a:t>
            </a:r>
            <a:r>
              <a:rPr lang="en-US" sz="3200" dirty="0"/>
              <a:t>Acknowledge the intensity of your feelings</a:t>
            </a:r>
            <a:r>
              <a:rPr lang="en-US" sz="3200" dirty="0" smtClean="0"/>
              <a:t>.</a:t>
            </a:r>
          </a:p>
          <a:p>
            <a:r>
              <a:rPr lang="en-US" sz="3200" dirty="0" smtClean="0"/>
              <a:t>♦ </a:t>
            </a:r>
            <a:r>
              <a:rPr lang="en-US" sz="3200" dirty="0"/>
              <a:t>Seek support. </a:t>
            </a:r>
            <a:endParaRPr lang="en-US" sz="3200" dirty="0" smtClean="0"/>
          </a:p>
          <a:p>
            <a:r>
              <a:rPr lang="en-US" sz="3200" dirty="0" smtClean="0"/>
              <a:t>♦ </a:t>
            </a:r>
            <a:r>
              <a:rPr lang="en-US" sz="3200" dirty="0"/>
              <a:t>Avoid over-involvement. It takes a team of people to help a suicidal individual</a:t>
            </a:r>
            <a:r>
              <a:rPr lang="en-US" sz="3200" dirty="0" smtClean="0"/>
              <a:t>.</a:t>
            </a:r>
          </a:p>
          <a:p>
            <a:r>
              <a:rPr lang="en-US" sz="3200" dirty="0" smtClean="0"/>
              <a:t>♦ </a:t>
            </a:r>
            <a:r>
              <a:rPr lang="en-US" sz="3200" dirty="0"/>
              <a:t>Never do this work on your own. Always inform your supervisor or other designated person as outlined in school protocol. </a:t>
            </a:r>
            <a:endParaRPr lang="en-US" sz="3200" dirty="0" smtClean="0"/>
          </a:p>
          <a:p>
            <a:r>
              <a:rPr lang="en-US" sz="3200" dirty="0" smtClean="0"/>
              <a:t> </a:t>
            </a:r>
          </a:p>
          <a:p>
            <a:pPr algn="ctr"/>
            <a:r>
              <a:rPr lang="en-US" sz="3200" dirty="0" smtClean="0"/>
              <a:t>Recognize </a:t>
            </a:r>
            <a:r>
              <a:rPr lang="en-US" sz="3200" dirty="0"/>
              <a:t>that you are not responsible for another person’s choice to end his/her life.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15" y="6155155"/>
            <a:ext cx="979714" cy="342900"/>
          </a:xfrm>
          <a:prstGeom prst="rect">
            <a:avLst/>
          </a:prstGeom>
        </p:spPr>
      </p:pic>
    </p:spTree>
    <p:extLst>
      <p:ext uri="{BB962C8B-B14F-4D97-AF65-F5344CB8AC3E}">
        <p14:creationId xmlns:p14="http://schemas.microsoft.com/office/powerpoint/2010/main" val="6618846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fontAlgn="auto" hangingPunct="1">
              <a:spcAft>
                <a:spcPts val="0"/>
              </a:spcAft>
              <a:defRPr/>
            </a:pPr>
            <a:r>
              <a:rPr lang="en-US" dirty="0" smtClean="0">
                <a:solidFill>
                  <a:schemeClr val="accent1">
                    <a:tint val="88000"/>
                    <a:satMod val="150000"/>
                  </a:schemeClr>
                </a:solidFill>
              </a:rPr>
              <a:t>Tools</a:t>
            </a:r>
            <a:endParaRPr lang="en-US" dirty="0">
              <a:solidFill>
                <a:schemeClr val="accent1">
                  <a:tint val="88000"/>
                  <a:satMod val="150000"/>
                </a:schemeClr>
              </a:solidFill>
            </a:endParaRPr>
          </a:p>
        </p:txBody>
      </p:sp>
      <p:sp>
        <p:nvSpPr>
          <p:cNvPr id="4" name="Slide Number Placeholder 3"/>
          <p:cNvSpPr>
            <a:spLocks noGrp="1"/>
          </p:cNvSpPr>
          <p:nvPr>
            <p:ph type="sldNum" sz="quarter" idx="12"/>
          </p:nvPr>
        </p:nvSpPr>
        <p:spPr/>
        <p:txBody>
          <a:bodyPr/>
          <a:lstStyle/>
          <a:p>
            <a:pPr>
              <a:defRPr/>
            </a:pPr>
            <a:fld id="{9F894827-CC73-46E4-ADC2-D71266D73E92}" type="slidenum">
              <a:rPr lang="en-US" smtClean="0"/>
              <a:pPr>
                <a:defRPr/>
              </a:pPr>
              <a:t>69</a:t>
            </a:fld>
            <a:endParaRPr lang="en-US"/>
          </a:p>
        </p:txBody>
      </p:sp>
      <p:pic>
        <p:nvPicPr>
          <p:cNvPr id="44036" name="Picture 4"/>
          <p:cNvPicPr>
            <a:picLocks noChangeAspect="1" noChangeArrowheads="1"/>
          </p:cNvPicPr>
          <p:nvPr/>
        </p:nvPicPr>
        <p:blipFill>
          <a:blip r:embed="rId2" cstate="print"/>
          <a:srcRect/>
          <a:stretch>
            <a:fillRect/>
          </a:stretch>
        </p:blipFill>
        <p:spPr bwMode="auto">
          <a:xfrm>
            <a:off x="4343400" y="304800"/>
            <a:ext cx="4191000" cy="6248400"/>
          </a:xfrm>
          <a:prstGeom prst="rect">
            <a:avLst/>
          </a:prstGeom>
          <a:noFill/>
          <a:ln w="9525">
            <a:noFill/>
            <a:miter lim="800000"/>
            <a:headEnd/>
            <a:tailEnd/>
          </a:ln>
        </p:spPr>
      </p:pic>
      <p:pic>
        <p:nvPicPr>
          <p:cNvPr id="44037" name="Picture 5"/>
          <p:cNvPicPr>
            <a:picLocks noChangeAspect="1" noChangeArrowheads="1"/>
          </p:cNvPicPr>
          <p:nvPr/>
        </p:nvPicPr>
        <p:blipFill>
          <a:blip r:embed="rId3" cstate="print"/>
          <a:srcRect/>
          <a:stretch>
            <a:fillRect/>
          </a:stretch>
        </p:blipFill>
        <p:spPr bwMode="auto">
          <a:xfrm>
            <a:off x="457200" y="457200"/>
            <a:ext cx="3705225"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the School Role</a:t>
            </a:r>
            <a:endParaRPr lang="en-US" dirty="0"/>
          </a:p>
        </p:txBody>
      </p:sp>
      <p:sp>
        <p:nvSpPr>
          <p:cNvPr id="3" name="Content Placeholder 2"/>
          <p:cNvSpPr>
            <a:spLocks noGrp="1"/>
          </p:cNvSpPr>
          <p:nvPr>
            <p:ph idx="1"/>
          </p:nvPr>
        </p:nvSpPr>
        <p:spPr>
          <a:xfrm>
            <a:off x="457200" y="1371600"/>
            <a:ext cx="8229600" cy="5257800"/>
          </a:xfrm>
        </p:spPr>
        <p:txBody>
          <a:bodyPr>
            <a:normAutofit/>
          </a:bodyPr>
          <a:lstStyle/>
          <a:p>
            <a:r>
              <a:rPr lang="en-US" altLang="en-US" dirty="0"/>
              <a:t>PA Act </a:t>
            </a:r>
            <a:r>
              <a:rPr lang="en-US" altLang="en-US" dirty="0" smtClean="0"/>
              <a:t>71 mandates 4 hours every 5 years of training on suicide prevention for school educators in grades 6-12.</a:t>
            </a:r>
          </a:p>
          <a:p>
            <a:pPr marL="0" indent="0">
              <a:buNone/>
            </a:pPr>
            <a:endParaRPr lang="en-US" altLang="en-US" dirty="0" smtClean="0"/>
          </a:p>
          <a:p>
            <a:r>
              <a:rPr lang="en-US" altLang="en-US" dirty="0" smtClean="0"/>
              <a:t>Schools need protocols for helping students who may be at risk for suicide.</a:t>
            </a:r>
          </a:p>
          <a:p>
            <a:pPr marL="0" indent="0">
              <a:buNone/>
            </a:pPr>
            <a:endParaRPr lang="en-US" altLang="en-US" dirty="0" smtClean="0"/>
          </a:p>
          <a:p>
            <a:r>
              <a:rPr lang="en-US" altLang="en-US" dirty="0" smtClean="0"/>
              <a:t>Schools need protocols/ a crisis plan, for responding to a suicide death (</a:t>
            </a:r>
            <a:r>
              <a:rPr lang="en-US" altLang="en-US" dirty="0" err="1" smtClean="0"/>
              <a:t>Postvention</a:t>
            </a:r>
            <a:r>
              <a:rPr lang="en-US" altLang="en-US" dirty="0" smtClean="0"/>
              <a:t>)</a:t>
            </a:r>
          </a:p>
          <a:p>
            <a:pPr marL="0" indent="0">
              <a:buNone/>
            </a:pPr>
            <a:endParaRPr lang="en-US" altLang="en-US" dirty="0" smtClean="0"/>
          </a:p>
          <a:p>
            <a:r>
              <a:rPr lang="en-US" altLang="en-US" dirty="0" smtClean="0"/>
              <a:t>Ideally, schools will include education for students (kids tell kids) as well as a parent education program.</a:t>
            </a:r>
          </a:p>
          <a:p>
            <a:endParaRPr lang="en-US" altLang="en-US" dirty="0" smtClean="0"/>
          </a:p>
        </p:txBody>
      </p:sp>
      <p:sp>
        <p:nvSpPr>
          <p:cNvPr id="4" name="Slide Number Placeholder 3"/>
          <p:cNvSpPr>
            <a:spLocks noGrp="1"/>
          </p:cNvSpPr>
          <p:nvPr>
            <p:ph type="sldNum" sz="quarter" idx="12"/>
          </p:nvPr>
        </p:nvSpPr>
        <p:spPr/>
        <p:txBody>
          <a:bodyPr/>
          <a:lstStyle/>
          <a:p>
            <a:fld id="{FC813F07-13C3-4D1F-9B94-AF53317F4586}" type="slidenum">
              <a:rPr lang="en-US" smtClean="0"/>
              <a:pPr/>
              <a:t>7</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324600"/>
            <a:ext cx="979714" cy="342900"/>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Your Local Resources</a:t>
            </a:r>
            <a:endParaRPr lang="en-US" dirty="0"/>
          </a:p>
        </p:txBody>
      </p:sp>
      <p:sp>
        <p:nvSpPr>
          <p:cNvPr id="3" name="Content Placeholder 2"/>
          <p:cNvSpPr>
            <a:spLocks noGrp="1"/>
          </p:cNvSpPr>
          <p:nvPr>
            <p:ph idx="1"/>
          </p:nvPr>
        </p:nvSpPr>
        <p:spPr>
          <a:xfrm>
            <a:off x="457200" y="1295400"/>
            <a:ext cx="8229600" cy="5105400"/>
          </a:xfrm>
        </p:spPr>
        <p:txBody>
          <a:bodyPr>
            <a:normAutofit/>
          </a:bodyPr>
          <a:lstStyle/>
          <a:p>
            <a:r>
              <a:rPr lang="en-US" dirty="0" smtClean="0"/>
              <a:t>Counseling Centers- What happens there?</a:t>
            </a:r>
          </a:p>
          <a:p>
            <a:r>
              <a:rPr lang="en-US" dirty="0" smtClean="0"/>
              <a:t>Give a resource sheet to parents/guardians. Give information on lethal means and try to negotiate an agreement. (Counseling on Lethal Means- SPRC)</a:t>
            </a:r>
          </a:p>
          <a:p>
            <a:pPr>
              <a:buNone/>
            </a:pPr>
            <a:r>
              <a:rPr lang="en-US" dirty="0" smtClean="0"/>
              <a:t> -  What Every Parent Should Know Video (Society for the Prevention of Teen Suicides)</a:t>
            </a:r>
          </a:p>
          <a:p>
            <a:pPr>
              <a:buNone/>
            </a:pPr>
            <a:r>
              <a:rPr lang="en-US" dirty="0" smtClean="0"/>
              <a:t> -  National Suicide Hotline Card, Trevor Hot Line Card </a:t>
            </a:r>
          </a:p>
          <a:p>
            <a:pPr>
              <a:buNone/>
            </a:pPr>
            <a:r>
              <a:rPr lang="en-US" dirty="0" smtClean="0"/>
              <a:t> -  Safety Plan for School and another one for Home</a:t>
            </a:r>
          </a:p>
          <a:p>
            <a:pPr>
              <a:buNone/>
            </a:pPr>
            <a:r>
              <a:rPr lang="en-US" dirty="0" smtClean="0"/>
              <a:t> -  Sponsor a Parent Information Night or include Suicide Prevention in ALL parent information handouts</a:t>
            </a:r>
          </a:p>
          <a:p>
            <a:r>
              <a:rPr lang="en-US" dirty="0" smtClean="0"/>
              <a:t>Have resources for kids in a easy access spot at school </a:t>
            </a:r>
            <a:r>
              <a:rPr lang="en-US" dirty="0" smtClean="0">
                <a:solidFill>
                  <a:srgbClr val="FF0000"/>
                </a:solidFill>
              </a:rPr>
              <a:t>WHERE THEY DON’T HAVE TO ASK!</a:t>
            </a:r>
          </a:p>
        </p:txBody>
      </p:sp>
      <p:sp>
        <p:nvSpPr>
          <p:cNvPr id="4" name="Slide Number Placeholder 3"/>
          <p:cNvSpPr>
            <a:spLocks noGrp="1"/>
          </p:cNvSpPr>
          <p:nvPr>
            <p:ph type="sldNum" sz="quarter" idx="12"/>
          </p:nvPr>
        </p:nvSpPr>
        <p:spPr/>
        <p:txBody>
          <a:bodyPr/>
          <a:lstStyle/>
          <a:p>
            <a:fld id="{FC813F07-13C3-4D1F-9B94-AF53317F4586}" type="slidenum">
              <a:rPr lang="en-US" smtClean="0"/>
              <a:pPr/>
              <a:t>70</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36" y="6327607"/>
            <a:ext cx="979714" cy="342900"/>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Resources and Tools</a:t>
            </a:r>
            <a:endParaRPr lang="en-US" dirty="0"/>
          </a:p>
        </p:txBody>
      </p:sp>
      <p:sp>
        <p:nvSpPr>
          <p:cNvPr id="3" name="Content Placeholder 2"/>
          <p:cNvSpPr>
            <a:spLocks noGrp="1"/>
          </p:cNvSpPr>
          <p:nvPr>
            <p:ph idx="1"/>
          </p:nvPr>
        </p:nvSpPr>
        <p:spPr/>
        <p:txBody>
          <a:bodyPr>
            <a:normAutofit fontScale="92500"/>
          </a:bodyPr>
          <a:lstStyle/>
          <a:p>
            <a:r>
              <a:rPr lang="en-US" sz="2400" dirty="0" smtClean="0"/>
              <a:t>Safety plans - SPRC website templates</a:t>
            </a:r>
          </a:p>
          <a:p>
            <a:r>
              <a:rPr lang="en-US" sz="2400" dirty="0" smtClean="0"/>
              <a:t>Free resources at Substance Abuse and Mental Health Service Administration SAMHSA Publications</a:t>
            </a:r>
          </a:p>
          <a:p>
            <a:r>
              <a:rPr lang="en-US" sz="2400" dirty="0" smtClean="0"/>
              <a:t>Counseling for Lethal Means (CALM)- SPRC</a:t>
            </a:r>
          </a:p>
          <a:p>
            <a:r>
              <a:rPr lang="en-US" sz="2400" dirty="0" smtClean="0"/>
              <a:t>National Suicide </a:t>
            </a:r>
            <a:r>
              <a:rPr lang="en-US" sz="2400" dirty="0" err="1" smtClean="0"/>
              <a:t>LifeLine</a:t>
            </a:r>
            <a:r>
              <a:rPr lang="en-US" sz="2400" dirty="0" smtClean="0"/>
              <a:t>: 24/7   </a:t>
            </a:r>
            <a:r>
              <a:rPr lang="en-US" sz="2400" b="1" dirty="0" smtClean="0"/>
              <a:t>1-800-273-8255(TALK)</a:t>
            </a:r>
          </a:p>
          <a:p>
            <a:r>
              <a:rPr lang="en-US" sz="2400" dirty="0" smtClean="0"/>
              <a:t>Trevor Project for Lesbian, Gay, Bisexual and</a:t>
            </a:r>
          </a:p>
          <a:p>
            <a:pPr marL="0" indent="0">
              <a:buNone/>
            </a:pPr>
            <a:r>
              <a:rPr lang="en-US" sz="2400" dirty="0" smtClean="0"/>
              <a:t>    Transgender    HOTLINE  24/7</a:t>
            </a:r>
            <a:r>
              <a:rPr lang="en-US" sz="2400" b="1" dirty="0" smtClean="0"/>
              <a:t>:   1-866-488-7386 </a:t>
            </a:r>
          </a:p>
          <a:p>
            <a:r>
              <a:rPr lang="en-US" sz="2400" u="sng" dirty="0" smtClean="0">
                <a:hlinkClick r:id="rId2"/>
              </a:rPr>
              <a:t>Jed Foundation – College age   http</a:t>
            </a:r>
            <a:r>
              <a:rPr lang="en-US" sz="2400" u="sng" dirty="0">
                <a:hlinkClick r:id="rId2"/>
              </a:rPr>
              <a:t>://www.jedfoundation.org</a:t>
            </a:r>
            <a:r>
              <a:rPr lang="en-US" sz="2400" dirty="0">
                <a:hlinkClick r:id="rId2"/>
              </a:rPr>
              <a:t>/</a:t>
            </a:r>
            <a:r>
              <a:rPr lang="en-US" sz="2400" dirty="0"/>
              <a:t>  </a:t>
            </a:r>
            <a:endParaRPr lang="en-US" sz="2400" dirty="0" smtClean="0"/>
          </a:p>
          <a:p>
            <a:r>
              <a:rPr lang="en-US" sz="2400" dirty="0" err="1" smtClean="0"/>
              <a:t>Wellaware</a:t>
            </a:r>
            <a:r>
              <a:rPr lang="en-US" sz="2400" dirty="0" smtClean="0"/>
              <a:t> on-line trainings (excellent)</a:t>
            </a:r>
          </a:p>
          <a:p>
            <a:r>
              <a:rPr lang="en-US" sz="2400" dirty="0" smtClean="0"/>
              <a:t>Working Minds   Managing Suicide Prevention in the Workplace</a:t>
            </a:r>
          </a:p>
          <a:p>
            <a:r>
              <a:rPr lang="en-US" sz="2400" smtClean="0"/>
              <a:t>Suicide Prevention app for phones = SAMHSA</a:t>
            </a:r>
            <a:endParaRPr lang="en-US" sz="2400" dirty="0" smtClean="0"/>
          </a:p>
          <a:p>
            <a:endParaRPr lang="en-US" sz="2400" dirty="0"/>
          </a:p>
          <a:p>
            <a:endParaRPr lang="en-US" dirty="0" smtClean="0"/>
          </a:p>
          <a:p>
            <a:endParaRPr lang="en-US" dirty="0"/>
          </a:p>
        </p:txBody>
      </p:sp>
      <p:sp>
        <p:nvSpPr>
          <p:cNvPr id="5" name="Slide Number Placeholder 4"/>
          <p:cNvSpPr>
            <a:spLocks noGrp="1"/>
          </p:cNvSpPr>
          <p:nvPr>
            <p:ph type="sldNum" sz="quarter" idx="12"/>
          </p:nvPr>
        </p:nvSpPr>
        <p:spPr/>
        <p:txBody>
          <a:bodyPr/>
          <a:lstStyle/>
          <a:p>
            <a:fld id="{FC813F07-13C3-4D1F-9B94-AF53317F4586}" type="slidenum">
              <a:rPr lang="en-US" smtClean="0"/>
              <a:pPr/>
              <a:t>71</a:t>
            </a:fld>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36" y="6324598"/>
            <a:ext cx="979714" cy="342900"/>
          </a:xfrm>
          <a:prstGeom prst="rect">
            <a:avLst/>
          </a:prstGeom>
        </p:spPr>
      </p:pic>
    </p:spTree>
    <p:extLst>
      <p:ext uri="{BB962C8B-B14F-4D97-AF65-F5344CB8AC3E}">
        <p14:creationId xmlns:p14="http://schemas.microsoft.com/office/powerpoint/2010/main" val="41172357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7000" y="1314450"/>
            <a:ext cx="6350000" cy="4229100"/>
          </a:xfrm>
          <a:prstGeom prst="rect">
            <a:avLst/>
          </a:prstGeom>
        </p:spPr>
      </p:pic>
      <p:sp>
        <p:nvSpPr>
          <p:cNvPr id="3" name="Slide Number Placeholder 2"/>
          <p:cNvSpPr>
            <a:spLocks noGrp="1"/>
          </p:cNvSpPr>
          <p:nvPr>
            <p:ph type="sldNum" sz="quarter" idx="12"/>
          </p:nvPr>
        </p:nvSpPr>
        <p:spPr/>
        <p:txBody>
          <a:bodyPr/>
          <a:lstStyle/>
          <a:p>
            <a:fld id="{FC813F07-13C3-4D1F-9B94-AF53317F4586}" type="slidenum">
              <a:rPr lang="en-US" smtClean="0"/>
              <a:pPr/>
              <a:t>72</a:t>
            </a:fld>
            <a:endParaRPr lang="en-US"/>
          </a:p>
        </p:txBody>
      </p:sp>
    </p:spTree>
    <p:extLst>
      <p:ext uri="{BB962C8B-B14F-4D97-AF65-F5344CB8AC3E}">
        <p14:creationId xmlns:p14="http://schemas.microsoft.com/office/powerpoint/2010/main" val="27068384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Reasons School Should Address Suicide</a:t>
            </a:r>
            <a:endParaRPr lang="en-US" dirty="0"/>
          </a:p>
        </p:txBody>
      </p:sp>
      <p:sp>
        <p:nvSpPr>
          <p:cNvPr id="3" name="Content Placeholder 2"/>
          <p:cNvSpPr>
            <a:spLocks noGrp="1"/>
          </p:cNvSpPr>
          <p:nvPr>
            <p:ph idx="1"/>
          </p:nvPr>
        </p:nvSpPr>
        <p:spPr/>
        <p:txBody>
          <a:bodyPr>
            <a:normAutofit/>
          </a:bodyPr>
          <a:lstStyle/>
          <a:p>
            <a:r>
              <a:rPr lang="en-US" dirty="0" smtClean="0"/>
              <a:t>Maintaining a safe school environment is part of a schools overall mission.</a:t>
            </a:r>
          </a:p>
          <a:p>
            <a:pPr marL="0" indent="0">
              <a:buNone/>
            </a:pPr>
            <a:endParaRPr lang="en-US" dirty="0" smtClean="0"/>
          </a:p>
          <a:p>
            <a:r>
              <a:rPr lang="en-US" dirty="0" smtClean="0"/>
              <a:t>Student’s mental health can affect their academic performance.</a:t>
            </a:r>
          </a:p>
          <a:p>
            <a:pPr marL="0" indent="0">
              <a:buNone/>
            </a:pPr>
            <a:endParaRPr lang="en-US" dirty="0" smtClean="0"/>
          </a:p>
          <a:p>
            <a:r>
              <a:rPr lang="en-US" i="1" dirty="0" smtClean="0"/>
              <a:t>One student can significantly impact the entire school community</a:t>
            </a:r>
            <a:r>
              <a:rPr lang="en-US" dirty="0" smtClean="0"/>
              <a:t>.</a:t>
            </a:r>
          </a:p>
          <a:p>
            <a:pPr marL="0" indent="0">
              <a:buNone/>
            </a:pPr>
            <a:endParaRPr lang="en-US" dirty="0" smtClean="0"/>
          </a:p>
          <a:p>
            <a:r>
              <a:rPr lang="en-US" dirty="0"/>
              <a:t>Schools have been sued for </a:t>
            </a:r>
            <a:r>
              <a:rPr lang="en-US" dirty="0" smtClean="0"/>
              <a:t>negligence for failing to notify parents if their was signs of risk, failure to get assistance and adequately supervise a student at risk of suicide. </a:t>
            </a:r>
          </a:p>
          <a:p>
            <a:endParaRPr lang="en-US" dirty="0"/>
          </a:p>
        </p:txBody>
      </p:sp>
      <p:sp>
        <p:nvSpPr>
          <p:cNvPr id="4" name="Slide Number Placeholder 3"/>
          <p:cNvSpPr>
            <a:spLocks noGrp="1"/>
          </p:cNvSpPr>
          <p:nvPr>
            <p:ph type="sldNum" sz="quarter" idx="12"/>
          </p:nvPr>
        </p:nvSpPr>
        <p:spPr/>
        <p:txBody>
          <a:bodyPr/>
          <a:lstStyle/>
          <a:p>
            <a:fld id="{FC813F07-13C3-4D1F-9B94-AF53317F4586}" type="slidenum">
              <a:rPr lang="en-US" smtClean="0"/>
              <a:pPr/>
              <a:t>8</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324600"/>
            <a:ext cx="979714" cy="342900"/>
          </a:xfrm>
          <a:prstGeom prst="rect">
            <a:avLst/>
          </a:prstGeom>
        </p:spPr>
      </p:pic>
    </p:spTree>
    <p:extLst>
      <p:ext uri="{BB962C8B-B14F-4D97-AF65-F5344CB8AC3E}">
        <p14:creationId xmlns:p14="http://schemas.microsoft.com/office/powerpoint/2010/main" val="939971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813F07-13C3-4D1F-9B94-AF53317F4586}" type="slidenum">
              <a:rPr lang="en-US" smtClean="0"/>
              <a:pPr/>
              <a:t>9</a:t>
            </a:fld>
            <a:endParaRPr lang="en-US"/>
          </a:p>
        </p:txBody>
      </p:sp>
      <p:sp>
        <p:nvSpPr>
          <p:cNvPr id="3" name="TextBox 2"/>
          <p:cNvSpPr txBox="1"/>
          <p:nvPr/>
        </p:nvSpPr>
        <p:spPr>
          <a:xfrm>
            <a:off x="457200" y="762000"/>
            <a:ext cx="7848600" cy="2554545"/>
          </a:xfrm>
          <a:prstGeom prst="rect">
            <a:avLst/>
          </a:prstGeom>
          <a:noFill/>
        </p:spPr>
        <p:txBody>
          <a:bodyPr wrap="square" rtlCol="0">
            <a:spAutoFit/>
          </a:bodyPr>
          <a:lstStyle/>
          <a:p>
            <a:pPr algn="ctr"/>
            <a:r>
              <a:rPr lang="en-US" sz="8000" dirty="0" smtClean="0"/>
              <a:t>You are all Gatekeepers!</a:t>
            </a:r>
            <a:endParaRPr lang="en-US" sz="8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15" y="6155155"/>
            <a:ext cx="979714" cy="342900"/>
          </a:xfrm>
          <a:prstGeom prst="rect">
            <a:avLst/>
          </a:prstGeom>
        </p:spPr>
      </p:pic>
    </p:spTree>
    <p:extLst>
      <p:ext uri="{BB962C8B-B14F-4D97-AF65-F5344CB8AC3E}">
        <p14:creationId xmlns:p14="http://schemas.microsoft.com/office/powerpoint/2010/main" val="3458943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35691</TotalTime>
  <Words>5215</Words>
  <Application>Microsoft Office PowerPoint</Application>
  <PresentationFormat>On-screen Show (4:3)</PresentationFormat>
  <Paragraphs>532</Paragraphs>
  <Slides>72</Slides>
  <Notes>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72</vt:i4>
      </vt:variant>
    </vt:vector>
  </HeadingPairs>
  <TitlesOfParts>
    <vt:vector size="85" baseType="lpstr">
      <vt:lpstr>Arial</vt:lpstr>
      <vt:lpstr>Calibri</vt:lpstr>
      <vt:lpstr>Calibri Light</vt:lpstr>
      <vt:lpstr>Cambria</vt:lpstr>
      <vt:lpstr>Constantia</vt:lpstr>
      <vt:lpstr>Galdeano</vt:lpstr>
      <vt:lpstr>Noto Sans Symbols</vt:lpstr>
      <vt:lpstr>Times New Roman</vt:lpstr>
      <vt:lpstr>Verdana</vt:lpstr>
      <vt:lpstr>Wingdings</vt:lpstr>
      <vt:lpstr>Wingdings 2</vt:lpstr>
      <vt:lpstr>Custom Design</vt:lpstr>
      <vt:lpstr>Office Theme</vt:lpstr>
      <vt:lpstr>Preventing  Suicide is Everybody’s Business Expanded Training</vt:lpstr>
      <vt:lpstr>Dedication</vt:lpstr>
      <vt:lpstr>PowerPoint Presentation</vt:lpstr>
      <vt:lpstr>Public Health Problem</vt:lpstr>
      <vt:lpstr>PowerPoint Presentation</vt:lpstr>
      <vt:lpstr>Language is Important</vt:lpstr>
      <vt:lpstr>Components of the School Role</vt:lpstr>
      <vt:lpstr>Reasons School Should Address Suicide</vt:lpstr>
      <vt:lpstr>PowerPoint Presentation</vt:lpstr>
      <vt:lpstr>According to the Surgeon General’s National Strategy for Suicide Prevention</vt:lpstr>
      <vt:lpstr>Who and What are Gatekeepers?</vt:lpstr>
      <vt:lpstr>Attitude</vt:lpstr>
      <vt:lpstr>PowerPoint Presentation</vt:lpstr>
      <vt:lpstr>Remember</vt:lpstr>
      <vt:lpstr>SCHOOL TEAM</vt:lpstr>
      <vt:lpstr>The Intervention Process</vt:lpstr>
      <vt:lpstr>Risk Factors- Protective Factors  But Most Important are Warning Signs</vt:lpstr>
      <vt:lpstr>Risk Factors- Protective Factors  But Most Important are Warning Signs</vt:lpstr>
      <vt:lpstr>Risk Factors</vt:lpstr>
      <vt:lpstr>Youth Depression</vt:lpstr>
      <vt:lpstr>Youth Depression cont </vt:lpstr>
      <vt:lpstr>Protective Factors</vt:lpstr>
      <vt:lpstr>PowerPoint Presentation</vt:lpstr>
      <vt:lpstr>WARNING SIGNS</vt:lpstr>
      <vt:lpstr>Triggers - IMPORTANT</vt:lpstr>
      <vt:lpstr>Triggers are stressful events that may bring  about suicidal behavior to someone already at risk. </vt:lpstr>
      <vt:lpstr>PowerPoint Presentation</vt:lpstr>
      <vt:lpstr>Statistics on suicide…not accurate so why do we need them?</vt:lpstr>
      <vt:lpstr>YOUTH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We Know</vt:lpstr>
      <vt:lpstr>Suicidal Crisis</vt:lpstr>
      <vt:lpstr>The Suicidal Process</vt:lpstr>
      <vt:lpstr>90% of people who attempt suicide told someone they were having thoughts about suicide.</vt:lpstr>
      <vt:lpstr>Myths</vt:lpstr>
      <vt:lpstr>PowerPoint Presentation</vt:lpstr>
      <vt:lpstr>PowerPoint Presentation</vt:lpstr>
      <vt:lpstr>Substance Abuse &amp; Suicide </vt:lpstr>
      <vt:lpstr>LGBT Issues</vt:lpstr>
      <vt:lpstr>How Does A Youth Come to Your Attention?</vt:lpstr>
      <vt:lpstr>In a suicidal youth’s mind: </vt:lpstr>
      <vt:lpstr>PowerPoint Presentation</vt:lpstr>
      <vt:lpstr>Three Steps to a Basic Suicide Intervention</vt:lpstr>
      <vt:lpstr>Now what do we do?</vt:lpstr>
      <vt:lpstr>Connecting with the Individual</vt:lpstr>
      <vt:lpstr>PowerPoint Presentation</vt:lpstr>
      <vt:lpstr>ASK!  </vt:lpstr>
      <vt:lpstr>PowerPoint Presentation</vt:lpstr>
      <vt:lpstr>For Teachers</vt:lpstr>
      <vt:lpstr>Level 1: Low or moderate risk</vt:lpstr>
      <vt:lpstr>Level 2: Severe risk</vt:lpstr>
      <vt:lpstr>Level 3: Extreme risk</vt:lpstr>
      <vt:lpstr>Engaging Parents/Guardians</vt:lpstr>
      <vt:lpstr>Parent Notification</vt:lpstr>
      <vt:lpstr>ENLIST PARENT’S CO-OPERATION</vt:lpstr>
      <vt:lpstr>Supporting Families</vt:lpstr>
      <vt:lpstr>How you can be helpful: </vt:lpstr>
      <vt:lpstr>STIGMA &amp; Cost STOPS EVERYONE </vt:lpstr>
      <vt:lpstr>PowerPoint Presentation</vt:lpstr>
      <vt:lpstr>PowerPoint Presentation</vt:lpstr>
      <vt:lpstr>Tools</vt:lpstr>
      <vt:lpstr>Know Your Local Resources</vt:lpstr>
      <vt:lpstr>Free Resources and Tools</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wallace</dc:creator>
  <cp:lastModifiedBy>Paul Richards</cp:lastModifiedBy>
  <cp:revision>106</cp:revision>
  <cp:lastPrinted>2016-02-18T16:07:07Z</cp:lastPrinted>
  <dcterms:created xsi:type="dcterms:W3CDTF">2014-01-18T16:20:21Z</dcterms:created>
  <dcterms:modified xsi:type="dcterms:W3CDTF">2023-11-07T21:01:39Z</dcterms:modified>
</cp:coreProperties>
</file>