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3"/>
  </p:notesMasterIdLst>
  <p:sldIdLst>
    <p:sldId id="256" r:id="rId2"/>
    <p:sldId id="266" r:id="rId3"/>
    <p:sldId id="257" r:id="rId4"/>
    <p:sldId id="295" r:id="rId5"/>
    <p:sldId id="296" r:id="rId6"/>
    <p:sldId id="284" r:id="rId7"/>
    <p:sldId id="259" r:id="rId8"/>
    <p:sldId id="286" r:id="rId9"/>
    <p:sldId id="258" r:id="rId10"/>
    <p:sldId id="260" r:id="rId11"/>
    <p:sldId id="262" r:id="rId12"/>
    <p:sldId id="261" r:id="rId13"/>
    <p:sldId id="291" r:id="rId14"/>
    <p:sldId id="299" r:id="rId15"/>
    <p:sldId id="274" r:id="rId16"/>
    <p:sldId id="300" r:id="rId17"/>
    <p:sldId id="272" r:id="rId18"/>
    <p:sldId id="273" r:id="rId19"/>
    <p:sldId id="297" r:id="rId20"/>
    <p:sldId id="292" r:id="rId21"/>
    <p:sldId id="293" r:id="rId22"/>
    <p:sldId id="275" r:id="rId23"/>
    <p:sldId id="294" r:id="rId24"/>
    <p:sldId id="276" r:id="rId25"/>
    <p:sldId id="277" r:id="rId26"/>
    <p:sldId id="298" r:id="rId27"/>
    <p:sldId id="278" r:id="rId28"/>
    <p:sldId id="279" r:id="rId29"/>
    <p:sldId id="267" r:id="rId30"/>
    <p:sldId id="281" r:id="rId31"/>
    <p:sldId id="264" r:id="rId32"/>
    <p:sldId id="263" r:id="rId33"/>
    <p:sldId id="283" r:id="rId34"/>
    <p:sldId id="287" r:id="rId35"/>
    <p:sldId id="290" r:id="rId36"/>
    <p:sldId id="288" r:id="rId37"/>
    <p:sldId id="289" r:id="rId38"/>
    <p:sldId id="268" r:id="rId39"/>
    <p:sldId id="269" r:id="rId40"/>
    <p:sldId id="270" r:id="rId41"/>
    <p:sldId id="271"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0" autoAdjust="0"/>
    <p:restoredTop sz="94660"/>
  </p:normalViewPr>
  <p:slideViewPr>
    <p:cSldViewPr>
      <p:cViewPr>
        <p:scale>
          <a:sx n="75" d="100"/>
          <a:sy n="75" d="100"/>
        </p:scale>
        <p:origin x="-2040" y="-7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EB6238-6351-43CE-B532-456F96F67247}" type="datetimeFigureOut">
              <a:rPr lang="en-US" smtClean="0"/>
              <a:pPr/>
              <a:t>5/12/2015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01EE41-38E0-466D-AE96-A5FFBF9130C0}" type="slidenum">
              <a:rPr lang="en-US" smtClean="0"/>
              <a:pPr/>
              <a:t>‹#›</a:t>
            </a:fld>
            <a:endParaRPr lang="en-US"/>
          </a:p>
        </p:txBody>
      </p:sp>
    </p:spTree>
    <p:extLst>
      <p:ext uri="{BB962C8B-B14F-4D97-AF65-F5344CB8AC3E}">
        <p14:creationId xmlns:p14="http://schemas.microsoft.com/office/powerpoint/2010/main" val="502164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501EE41-38E0-466D-AE96-A5FFBF9130C0}"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01EE41-38E0-466D-AE96-A5FFBF9130C0}"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2000" dirty="0"/>
          </a:p>
        </p:txBody>
      </p:sp>
      <p:sp>
        <p:nvSpPr>
          <p:cNvPr id="4" name="Slide Number Placeholder 3"/>
          <p:cNvSpPr>
            <a:spLocks noGrp="1"/>
          </p:cNvSpPr>
          <p:nvPr>
            <p:ph type="sldNum" sz="quarter" idx="10"/>
          </p:nvPr>
        </p:nvSpPr>
        <p:spPr/>
        <p:txBody>
          <a:bodyPr/>
          <a:lstStyle/>
          <a:p>
            <a:fld id="{D501EE41-38E0-466D-AE96-A5FFBF9130C0}"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211BB2-8435-4406-B801-36FAB2E86BB5}" type="datetime1">
              <a:rPr lang="en-US" smtClean="0"/>
              <a:pPr/>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4C69CA-102C-4EFE-9CCC-0035B5966A1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EADDA3-1509-47BF-BC5A-64E8C4F91031}" type="datetime1">
              <a:rPr lang="en-US" smtClean="0"/>
              <a:pPr/>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4C69CA-102C-4EFE-9CCC-0035B5966A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0C2EBD-021D-48C5-AF59-1C7C208186E8}" type="datetime1">
              <a:rPr lang="en-US" smtClean="0"/>
              <a:pPr/>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4C69CA-102C-4EFE-9CCC-0035B5966A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A4D265-9FE1-4666-B2A8-8BE087391FCE}" type="datetime1">
              <a:rPr lang="en-US" smtClean="0"/>
              <a:pPr/>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4C69CA-102C-4EFE-9CCC-0035B5966A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9E2512-E26E-444B-A889-32C3CAFD2326}" type="datetime1">
              <a:rPr lang="en-US" smtClean="0"/>
              <a:pPr/>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4C69CA-102C-4EFE-9CCC-0035B5966A1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2E3FFD-8522-4767-9B6D-5DCBA41B4DDB}" type="datetime1">
              <a:rPr lang="en-US" smtClean="0"/>
              <a:pPr/>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4C69CA-102C-4EFE-9CCC-0035B5966A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0F14A1-62B6-402A-92ED-2E175C872F60}" type="datetime1">
              <a:rPr lang="en-US" smtClean="0"/>
              <a:pPr/>
              <a:t>5/12/2015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4C69CA-102C-4EFE-9CCC-0035B5966A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9598F6-0228-4195-BA6C-E1FA68CFEE91}" type="datetime1">
              <a:rPr lang="en-US" smtClean="0"/>
              <a:pPr/>
              <a:t>5/12/2015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4C69CA-102C-4EFE-9CCC-0035B5966A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583E62-3381-4EEE-A105-31B8CEC75F02}" type="datetime1">
              <a:rPr lang="en-US" smtClean="0"/>
              <a:pPr/>
              <a:t>5/12/2015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4C69CA-102C-4EFE-9CCC-0035B5966A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95F942-DD3D-4D86-BBB4-42EF4E041132}" type="datetime1">
              <a:rPr lang="en-US" smtClean="0"/>
              <a:pPr/>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4C69CA-102C-4EFE-9CCC-0035B5966A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9A46ED-1C5E-4485-8B0F-0CB505116195}" type="datetime1">
              <a:rPr lang="en-US" smtClean="0"/>
              <a:pPr/>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4C69CA-102C-4EFE-9CCC-0035B5966A1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E66E95-70D3-4137-9BFD-1EC8AE55F3E0}" type="datetime1">
              <a:rPr lang="en-US" smtClean="0"/>
              <a:pPr/>
              <a:t>5/12/2015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C69CA-102C-4EFE-9CCC-0035B5966A1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doe.virginia.gov/support/safety_crisis_management/emergency_crisis_management/model_plan.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hyperlink" Target="http://www.sprc.org/sites/sprc.org/files/library/AfteraSuicideToolkitforSchools.pdf" TargetMode="External"/><Relationship Id="rId2" Type="http://schemas.openxmlformats.org/officeDocument/2006/relationships/hyperlink" Target="http://www.starcenter.pitt.edu/Files/PDF/Manuals/Postvention.pdf" TargetMode="Externa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470025"/>
          </a:xfrm>
        </p:spPr>
        <p:txBody>
          <a:bodyPr/>
          <a:lstStyle/>
          <a:p>
            <a:r>
              <a:rPr lang="en-US" dirty="0" smtClean="0"/>
              <a:t>AFTER A SCHOOL SUICIDE</a:t>
            </a:r>
            <a:endParaRPr lang="en-US" dirty="0"/>
          </a:p>
        </p:txBody>
      </p:sp>
      <p:sp>
        <p:nvSpPr>
          <p:cNvPr id="3" name="Subtitle 2"/>
          <p:cNvSpPr>
            <a:spLocks noGrp="1"/>
          </p:cNvSpPr>
          <p:nvPr>
            <p:ph type="subTitle" idx="1"/>
          </p:nvPr>
        </p:nvSpPr>
        <p:spPr>
          <a:xfrm>
            <a:off x="1371600" y="685800"/>
            <a:ext cx="6400800" cy="1752600"/>
          </a:xfrm>
          <a:solidFill>
            <a:schemeClr val="accent1"/>
          </a:solidFill>
          <a:ln>
            <a:solidFill>
              <a:schemeClr val="tx1"/>
            </a:solidFill>
          </a:ln>
        </p:spPr>
        <p:txBody>
          <a:bodyPr>
            <a:normAutofit/>
          </a:bodyPr>
          <a:lstStyle/>
          <a:p>
            <a:r>
              <a:rPr lang="en-US" sz="6600" dirty="0" smtClean="0">
                <a:solidFill>
                  <a:schemeClr val="tx1"/>
                </a:solidFill>
              </a:rPr>
              <a:t>POSTVENTION</a:t>
            </a:r>
            <a:endParaRPr lang="en-US" sz="6600" dirty="0">
              <a:solidFill>
                <a:schemeClr val="tx1"/>
              </a:solidFill>
            </a:endParaRPr>
          </a:p>
        </p:txBody>
      </p:sp>
      <p:pic>
        <p:nvPicPr>
          <p:cNvPr id="4" name="Picture 3" descr="NSPI_Logo.jpg"/>
          <p:cNvPicPr>
            <a:picLocks noChangeAspect="1"/>
          </p:cNvPicPr>
          <p:nvPr/>
        </p:nvPicPr>
        <p:blipFill>
          <a:blip r:embed="rId2" cstate="print"/>
          <a:stretch>
            <a:fillRect/>
          </a:stretch>
        </p:blipFill>
        <p:spPr>
          <a:xfrm>
            <a:off x="7467600" y="6096000"/>
            <a:ext cx="1415143" cy="495300"/>
          </a:xfrm>
          <a:prstGeom prst="rect">
            <a:avLst/>
          </a:prstGeom>
        </p:spPr>
      </p:pic>
      <p:sp>
        <p:nvSpPr>
          <p:cNvPr id="5" name="TextBox 4"/>
          <p:cNvSpPr txBox="1"/>
          <p:nvPr/>
        </p:nvSpPr>
        <p:spPr>
          <a:xfrm>
            <a:off x="457200" y="4191000"/>
            <a:ext cx="8382000" cy="1754326"/>
          </a:xfrm>
          <a:prstGeom prst="rect">
            <a:avLst/>
          </a:prstGeom>
          <a:noFill/>
        </p:spPr>
        <p:txBody>
          <a:bodyPr wrap="square" rtlCol="0">
            <a:spAutoFit/>
          </a:bodyPr>
          <a:lstStyle/>
          <a:p>
            <a:endParaRPr lang="en-US" dirty="0" smtClean="0"/>
          </a:p>
          <a:p>
            <a:r>
              <a:rPr lang="en-US" i="1" dirty="0" smtClean="0"/>
              <a:t>After a Suicide: A Toolkit for Schools</a:t>
            </a:r>
            <a:r>
              <a:rPr lang="en-US" dirty="0" smtClean="0"/>
              <a:t> includes an overview of key considerations, general guidelines for action, do’s and don’ts, templates, and sample materials, all in an easily accessible format applicable to diverse populations and communities. </a:t>
            </a:r>
            <a:endParaRPr lang="en-US" b="1" dirty="0" smtClean="0"/>
          </a:p>
          <a:p>
            <a:pPr algn="ctr"/>
            <a:r>
              <a:rPr lang="en-US" b="1" dirty="0" smtClean="0"/>
              <a:t> </a:t>
            </a:r>
          </a:p>
          <a:p>
            <a:pPr algn="ctr"/>
            <a:r>
              <a:rPr lang="en-US" b="1" dirty="0" smtClean="0"/>
              <a:t>Suicide Prevention Resource Center</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381000" y="838201"/>
            <a:ext cx="8382000" cy="2209799"/>
          </a:xfrm>
        </p:spPr>
        <p:txBody>
          <a:bodyPr>
            <a:normAutofit fontScale="90000"/>
          </a:bodyPr>
          <a:lstStyle/>
          <a:p>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smtClean="0"/>
              <a:t>Six months after a peer suicide, exposed youth are at greater psychiatric risk than youth not exposed to a peer suicide.</a:t>
            </a:r>
            <a:br>
              <a:rPr lang="en-US" sz="4000" dirty="0" smtClean="0"/>
            </a:br>
            <a:r>
              <a:rPr lang="en-US" sz="4000" dirty="0" smtClean="0"/>
              <a:t/>
            </a:r>
            <a:br>
              <a:rPr lang="en-US" sz="4000" dirty="0" smtClean="0"/>
            </a:br>
            <a:r>
              <a:rPr lang="en-US" sz="2700" dirty="0" smtClean="0"/>
              <a:t>4 x more likely to develop a </a:t>
            </a:r>
            <a:r>
              <a:rPr lang="en-US" sz="2700" dirty="0" smtClean="0"/>
              <a:t>MH </a:t>
            </a:r>
            <a:r>
              <a:rPr lang="en-US" sz="2700" dirty="0" smtClean="0"/>
              <a:t>disorder</a:t>
            </a:r>
            <a:br>
              <a:rPr lang="en-US" sz="2700" dirty="0" smtClean="0"/>
            </a:br>
            <a:r>
              <a:rPr lang="en-US" sz="2700" dirty="0" smtClean="0"/>
              <a:t>6 x more likely to develop major depression</a:t>
            </a:r>
            <a:br>
              <a:rPr lang="en-US" sz="2700" dirty="0" smtClean="0"/>
            </a:br>
            <a:r>
              <a:rPr lang="en-US" sz="2700" dirty="0" smtClean="0"/>
              <a:t>More likely to develop PTSD</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Most of the risk occurs within the first month of the exposure </a:t>
            </a:r>
            <a:br>
              <a:rPr lang="en-US" sz="2700" dirty="0" smtClean="0"/>
            </a:br>
            <a:r>
              <a:rPr lang="en-US" sz="2700" dirty="0" smtClean="0"/>
              <a:t/>
            </a:r>
            <a:br>
              <a:rPr lang="en-US" sz="2700" dirty="0" smtClean="0"/>
            </a:br>
            <a:r>
              <a:rPr lang="en-US" sz="2700" dirty="0" smtClean="0"/>
              <a:t>Siblings showed less traumatic grief – perhaps more opportunity to grieve or receive more support</a:t>
            </a:r>
            <a:r>
              <a:rPr lang="en-US" sz="4000" dirty="0" smtClean="0"/>
              <a:t/>
            </a:r>
            <a:br>
              <a:rPr lang="en-US" sz="4000" dirty="0" smtClean="0"/>
            </a:br>
            <a:endParaRPr lang="en-US" sz="4000" dirty="0"/>
          </a:p>
        </p:txBody>
      </p:sp>
      <p:pic>
        <p:nvPicPr>
          <p:cNvPr id="5" name="Picture 4" descr="NSPI_Logo.jpg"/>
          <p:cNvPicPr>
            <a:picLocks noChangeAspect="1"/>
          </p:cNvPicPr>
          <p:nvPr/>
        </p:nvPicPr>
        <p:blipFill>
          <a:blip r:embed="rId2" cstate="print"/>
          <a:stretch>
            <a:fillRect/>
          </a:stretch>
        </p:blipFill>
        <p:spPr>
          <a:xfrm>
            <a:off x="381000" y="5867400"/>
            <a:ext cx="1415143" cy="4953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And more findings…</a:t>
            </a:r>
            <a:endParaRPr lang="en-US" sz="3600" dirty="0"/>
          </a:p>
        </p:txBody>
      </p:sp>
      <p:sp>
        <p:nvSpPr>
          <p:cNvPr id="3" name="Content Placeholder 2"/>
          <p:cNvSpPr>
            <a:spLocks noGrp="1"/>
          </p:cNvSpPr>
          <p:nvPr>
            <p:ph idx="1"/>
          </p:nvPr>
        </p:nvSpPr>
        <p:spPr>
          <a:xfrm>
            <a:off x="457200" y="1295400"/>
            <a:ext cx="8229600" cy="4830763"/>
          </a:xfrm>
        </p:spPr>
        <p:txBody>
          <a:bodyPr>
            <a:normAutofit lnSpcReduction="10000"/>
          </a:bodyPr>
          <a:lstStyle/>
          <a:p>
            <a:r>
              <a:rPr lang="en-US" sz="2800" dirty="0" smtClean="0"/>
              <a:t>Complicated/ traumatic grief is real, especially in teens surviving a peer suicide:</a:t>
            </a:r>
          </a:p>
          <a:p>
            <a:pPr lvl="1"/>
            <a:r>
              <a:rPr lang="en-US" dirty="0" smtClean="0"/>
              <a:t>Severe impaired functioning</a:t>
            </a:r>
          </a:p>
          <a:p>
            <a:pPr lvl="1"/>
            <a:r>
              <a:rPr lang="en-US" dirty="0" smtClean="0"/>
              <a:t>Longing for and often preoccupation of victim</a:t>
            </a:r>
          </a:p>
          <a:p>
            <a:pPr lvl="1"/>
            <a:r>
              <a:rPr lang="en-US" dirty="0" smtClean="0"/>
              <a:t>Not accepting the death</a:t>
            </a:r>
          </a:p>
          <a:p>
            <a:pPr lvl="1"/>
            <a:r>
              <a:rPr lang="en-US" dirty="0" smtClean="0"/>
              <a:t>Hopeless and purposeless about the future</a:t>
            </a:r>
          </a:p>
          <a:p>
            <a:pPr lvl="1"/>
            <a:r>
              <a:rPr lang="en-US" dirty="0" smtClean="0"/>
              <a:t>Loss of security </a:t>
            </a:r>
          </a:p>
          <a:p>
            <a:pPr lvl="1"/>
            <a:r>
              <a:rPr lang="en-US" dirty="0" smtClean="0"/>
              <a:t>Anger, bitterness</a:t>
            </a:r>
          </a:p>
          <a:p>
            <a:pPr lvl="1"/>
            <a:r>
              <a:rPr lang="en-US" dirty="0" smtClean="0"/>
              <a:t>Numbness and detachment</a:t>
            </a:r>
          </a:p>
          <a:p>
            <a:pPr lvl="1"/>
            <a:r>
              <a:rPr lang="en-US" dirty="0" smtClean="0"/>
              <a:t>Unable to reinvest  new energy in life- “stuck” </a:t>
            </a:r>
          </a:p>
        </p:txBody>
      </p:sp>
      <p:sp>
        <p:nvSpPr>
          <p:cNvPr id="4" name="Slide Number Placeholder 3"/>
          <p:cNvSpPr>
            <a:spLocks noGrp="1"/>
          </p:cNvSpPr>
          <p:nvPr>
            <p:ph type="sldNum" sz="quarter" idx="12"/>
          </p:nvPr>
        </p:nvSpPr>
        <p:spPr/>
        <p:txBody>
          <a:bodyPr/>
          <a:lstStyle/>
          <a:p>
            <a:fld id="{FFF8B46B-421B-46E1-9C3E-EB7CB3AE487B}" type="slidenum">
              <a:rPr lang="en-US" smtClean="0"/>
              <a:pPr/>
              <a:t>11</a:t>
            </a:fld>
            <a:endParaRPr lang="en-US" dirty="0"/>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Even 6 yrs. after a death, those with traumatic grief had 5 x higher rate of suicide ideation than their other exposed peers! </a:t>
            </a:r>
          </a:p>
          <a:p>
            <a:endParaRPr lang="en-US" dirty="0" smtClean="0"/>
          </a:p>
          <a:p>
            <a:pPr algn="ctr">
              <a:buNone/>
            </a:pPr>
            <a:r>
              <a:rPr lang="en-US" sz="4400" b="1" dirty="0" smtClean="0"/>
              <a:t>So lets start ………</a:t>
            </a:r>
          </a:p>
          <a:p>
            <a:endParaRPr lang="en-US" dirty="0"/>
          </a:p>
        </p:txBody>
      </p:sp>
      <p:pic>
        <p:nvPicPr>
          <p:cNvPr id="4" name="Picture 3"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Crisis Intervention Plan</a:t>
            </a:r>
            <a:endParaRPr lang="en-US" dirty="0"/>
          </a:p>
        </p:txBody>
      </p:sp>
      <p:sp>
        <p:nvSpPr>
          <p:cNvPr id="3" name="Content Placeholder 2"/>
          <p:cNvSpPr>
            <a:spLocks noGrp="1"/>
          </p:cNvSpPr>
          <p:nvPr>
            <p:ph idx="1"/>
          </p:nvPr>
        </p:nvSpPr>
        <p:spPr>
          <a:xfrm>
            <a:off x="228600" y="1600200"/>
            <a:ext cx="8686800" cy="4525963"/>
          </a:xfrm>
        </p:spPr>
        <p:txBody>
          <a:bodyPr/>
          <a:lstStyle/>
          <a:p>
            <a:r>
              <a:rPr lang="en-US" dirty="0" smtClean="0"/>
              <a:t>Your school should have a crisis plan that lays out the steps recommended for what the school’s response is after a tragic death.</a:t>
            </a:r>
          </a:p>
          <a:p>
            <a:pPr>
              <a:buNone/>
            </a:pPr>
            <a:endParaRPr lang="en-US" dirty="0" smtClean="0"/>
          </a:p>
          <a:p>
            <a:pPr>
              <a:buNone/>
            </a:pPr>
            <a:r>
              <a:rPr lang="en-US" sz="2800" dirty="0" smtClean="0"/>
              <a:t>examples: </a:t>
            </a:r>
          </a:p>
          <a:p>
            <a:pPr>
              <a:buNone/>
            </a:pPr>
            <a:r>
              <a:rPr lang="en-US" sz="1400" dirty="0" smtClean="0">
                <a:hlinkClick r:id="rId2"/>
              </a:rPr>
              <a:t>http://theguide.fmhi.usf.edu/</a:t>
            </a:r>
          </a:p>
          <a:p>
            <a:pPr>
              <a:buNone/>
            </a:pPr>
            <a:endParaRPr lang="en-US" sz="1400" dirty="0" smtClean="0">
              <a:hlinkClick r:id="rId2"/>
            </a:endParaRPr>
          </a:p>
          <a:p>
            <a:pPr>
              <a:buNone/>
            </a:pPr>
            <a:r>
              <a:rPr lang="en-US" sz="1400" dirty="0" smtClean="0">
                <a:hlinkClick r:id="rId2"/>
              </a:rPr>
              <a:t>http://www.doe.virginia.gov/support/safety_crisis_management/emergency_crisis_management/model_plan.pdf</a:t>
            </a:r>
            <a:endParaRPr lang="en-US" sz="1400" dirty="0" smtClean="0"/>
          </a:p>
          <a:p>
            <a:pPr>
              <a:buNone/>
            </a:pPr>
            <a:endParaRPr lang="en-US" sz="1400"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13</a:t>
            </a:fld>
            <a:endParaRPr lang="en-US"/>
          </a:p>
        </p:txBody>
      </p:sp>
      <p:pic>
        <p:nvPicPr>
          <p:cNvPr id="5" name="Picture 4" descr="NSPI_Logo.jpg"/>
          <p:cNvPicPr>
            <a:picLocks noChangeAspect="1"/>
          </p:cNvPicPr>
          <p:nvPr/>
        </p:nvPicPr>
        <p:blipFill>
          <a:blip r:embed="rId3" cstate="print"/>
          <a:stretch>
            <a:fillRect/>
          </a:stretch>
        </p:blipFill>
        <p:spPr>
          <a:xfrm>
            <a:off x="228600" y="6172200"/>
            <a:ext cx="1415143" cy="4953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457200" y="1295400"/>
            <a:ext cx="8229600" cy="5257800"/>
          </a:xfrm>
        </p:spPr>
        <p:txBody>
          <a:bodyPr>
            <a:normAutofit fontScale="62500" lnSpcReduction="20000"/>
          </a:bodyPr>
          <a:lstStyle/>
          <a:p>
            <a:pPr>
              <a:buNone/>
            </a:pPr>
            <a:r>
              <a:rPr lang="en-US" dirty="0" smtClean="0"/>
              <a:t/>
            </a:r>
            <a:br>
              <a:rPr lang="en-US" dirty="0" smtClean="0"/>
            </a:br>
            <a:r>
              <a:rPr lang="en-US" b="1" dirty="0" smtClean="0"/>
              <a:t>What is a School Crisis?</a:t>
            </a:r>
            <a:endParaRPr lang="en-US" dirty="0" smtClean="0"/>
          </a:p>
          <a:p>
            <a:pPr lvl="0"/>
            <a:r>
              <a:rPr lang="en-US" dirty="0" smtClean="0"/>
              <a:t>It is a sudden, unexpected, or unanticipated critical incident that disrupts the school day and may interfere with teaching, learning, attendance and behavior.</a:t>
            </a:r>
            <a:endParaRPr lang="en-US" sz="2400" dirty="0" smtClean="0"/>
          </a:p>
          <a:p>
            <a:pPr lvl="0"/>
            <a:r>
              <a:rPr lang="en-US" dirty="0" smtClean="0"/>
              <a:t>Implies that the individual’s usual coping mechanisms may not be sufficient to handle a particular situation. </a:t>
            </a:r>
            <a:endParaRPr lang="en-US" sz="2800" dirty="0" smtClean="0"/>
          </a:p>
          <a:p>
            <a:pPr lvl="0"/>
            <a:r>
              <a:rPr lang="en-US" dirty="0" smtClean="0"/>
              <a:t>Include: “experiencing, witnessing, and/or learning about and event that involves the actual death or physical injury, and or threatened death or physical injury” (APA, 2000, p.463).</a:t>
            </a:r>
            <a:endParaRPr lang="en-US" sz="2800" dirty="0" smtClean="0"/>
          </a:p>
          <a:p>
            <a:pPr>
              <a:buNone/>
            </a:pPr>
            <a:r>
              <a:rPr lang="en-US" dirty="0" smtClean="0"/>
              <a:t> </a:t>
            </a:r>
            <a:endParaRPr lang="en-US" sz="2400" dirty="0" smtClean="0"/>
          </a:p>
          <a:p>
            <a:pPr>
              <a:buNone/>
            </a:pPr>
            <a:r>
              <a:rPr lang="en-US" b="1" dirty="0" smtClean="0"/>
              <a:t> What is the purpose of Crisis Intervention?</a:t>
            </a:r>
            <a:endParaRPr lang="en-US" dirty="0" smtClean="0"/>
          </a:p>
          <a:p>
            <a:pPr lvl="0"/>
            <a:r>
              <a:rPr lang="en-US" dirty="0" smtClean="0"/>
              <a:t>To restore the individuals involved to pre-crisis levels of functioning by:</a:t>
            </a:r>
            <a:endParaRPr lang="en-US" sz="2800" dirty="0" smtClean="0"/>
          </a:p>
          <a:p>
            <a:pPr lvl="1"/>
            <a:r>
              <a:rPr lang="en-US" dirty="0" smtClean="0"/>
              <a:t>Assuring that tragic events or occurrences are not ignored.</a:t>
            </a:r>
            <a:endParaRPr lang="en-US" sz="2400" dirty="0" smtClean="0"/>
          </a:p>
          <a:p>
            <a:pPr lvl="1"/>
            <a:r>
              <a:rPr lang="en-US" dirty="0" smtClean="0"/>
              <a:t>Assisting students, faculty, parents and other school staff in dealing with emotional responses.</a:t>
            </a:r>
            <a:endParaRPr lang="en-US" sz="2400" dirty="0" smtClean="0"/>
          </a:p>
          <a:p>
            <a:pPr lvl="1"/>
            <a:r>
              <a:rPr lang="en-US" dirty="0" smtClean="0"/>
              <a:t>Decreasing the proliferation of rumors through the sharing of facts.</a:t>
            </a:r>
            <a:endParaRPr lang="en-US" sz="2400" dirty="0" smtClean="0"/>
          </a:p>
          <a:p>
            <a:pPr lvl="1"/>
            <a:r>
              <a:rPr lang="en-US" dirty="0" smtClean="0"/>
              <a:t>Securing and coordinating the services of community agencies as needed.</a:t>
            </a:r>
            <a:endParaRPr lang="en-US" sz="2400" dirty="0" smtClean="0"/>
          </a:p>
          <a:p>
            <a:endParaRPr lang="en-US"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14</a:t>
            </a:fld>
            <a:endParaRPr lang="en-US"/>
          </a:p>
        </p:txBody>
      </p:sp>
      <p:pic>
        <p:nvPicPr>
          <p:cNvPr id="5" name="Picture 4" descr="NSPI_Logo.jpg"/>
          <p:cNvPicPr>
            <a:picLocks noChangeAspect="1"/>
          </p:cNvPicPr>
          <p:nvPr/>
        </p:nvPicPr>
        <p:blipFill>
          <a:blip r:embed="rId2" cstate="print"/>
          <a:stretch>
            <a:fillRect/>
          </a:stretch>
        </p:blipFill>
        <p:spPr>
          <a:xfrm>
            <a:off x="152400" y="6172200"/>
            <a:ext cx="1415143" cy="4953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Response</a:t>
            </a:r>
            <a:endParaRPr lang="en-US"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endParaRPr lang="en-US" dirty="0" smtClean="0"/>
          </a:p>
          <a:p>
            <a:r>
              <a:rPr lang="en-US" dirty="0" smtClean="0"/>
              <a:t>Once a suicide death has been confirmed, the school should immediately implement a coordinated crisis response in order to:</a:t>
            </a:r>
          </a:p>
          <a:p>
            <a:r>
              <a:rPr lang="en-US" dirty="0" smtClean="0"/>
              <a:t>Effectively manage the situation;</a:t>
            </a:r>
          </a:p>
          <a:p>
            <a:r>
              <a:rPr lang="en-US" dirty="0" smtClean="0"/>
              <a:t>Provide opportunities for grief support;</a:t>
            </a:r>
          </a:p>
          <a:p>
            <a:r>
              <a:rPr lang="en-US" dirty="0" smtClean="0"/>
              <a:t>Maintain an environment focused on normal educational activities;</a:t>
            </a:r>
          </a:p>
          <a:p>
            <a:r>
              <a:rPr lang="en-US" dirty="0" smtClean="0"/>
              <a:t>Help students cope with their feelings, and minimize the risk of </a:t>
            </a:r>
            <a:r>
              <a:rPr lang="en-US" b="1" u="sng" dirty="0" smtClean="0"/>
              <a:t>suicide contagion. </a:t>
            </a:r>
          </a:p>
          <a:p>
            <a:r>
              <a:rPr lang="en-US" b="1" u="sng" dirty="0" smtClean="0"/>
              <a:t>What follows can be used by any school, regardless of whether there is a pre-existing Crisis Response Plan in place. </a:t>
            </a:r>
            <a:endParaRPr lang="en-US" dirty="0"/>
          </a:p>
        </p:txBody>
      </p:sp>
      <p:pic>
        <p:nvPicPr>
          <p:cNvPr id="4" name="Picture 3"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Steps</a:t>
            </a:r>
            <a:endParaRPr lang="en-US" dirty="0"/>
          </a:p>
        </p:txBody>
      </p:sp>
      <p:sp>
        <p:nvSpPr>
          <p:cNvPr id="3" name="Content Placeholder 2"/>
          <p:cNvSpPr>
            <a:spLocks noGrp="1"/>
          </p:cNvSpPr>
          <p:nvPr>
            <p:ph idx="1"/>
          </p:nvPr>
        </p:nvSpPr>
        <p:spPr/>
        <p:txBody>
          <a:bodyPr/>
          <a:lstStyle/>
          <a:p>
            <a:r>
              <a:rPr lang="en-US" dirty="0" smtClean="0"/>
              <a:t>Your school crisis plan should go into effect the moment someone from your school hears of a youth suicide.</a:t>
            </a:r>
          </a:p>
          <a:p>
            <a:r>
              <a:rPr lang="en-US" dirty="0" smtClean="0"/>
              <a:t>The Steps to take </a:t>
            </a:r>
            <a:r>
              <a:rPr lang="en-US" dirty="0" smtClean="0"/>
              <a:t>are</a:t>
            </a:r>
            <a:r>
              <a:rPr lang="en-US" dirty="0" smtClean="0"/>
              <a:t> </a:t>
            </a:r>
            <a:r>
              <a:rPr lang="en-US" dirty="0" smtClean="0"/>
              <a:t>laid out in the Plan- Such as the School </a:t>
            </a:r>
            <a:r>
              <a:rPr lang="en-US" dirty="0" smtClean="0"/>
              <a:t>Principal </a:t>
            </a:r>
            <a:r>
              <a:rPr lang="en-US" dirty="0" smtClean="0"/>
              <a:t>should be informed… </a:t>
            </a:r>
            <a:r>
              <a:rPr lang="en-US" dirty="0" err="1" smtClean="0"/>
              <a:t>He/She</a:t>
            </a:r>
            <a:r>
              <a:rPr lang="en-US" dirty="0" smtClean="0"/>
              <a:t> </a:t>
            </a:r>
            <a:r>
              <a:rPr lang="en-US" dirty="0" smtClean="0"/>
              <a:t>contacts ????? Who contacts ????</a:t>
            </a:r>
          </a:p>
          <a:p>
            <a:r>
              <a:rPr lang="en-US" b="1" dirty="0" smtClean="0"/>
              <a:t>THEN…Get the Facts!</a:t>
            </a:r>
            <a:endParaRPr lang="en-US"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16</a:t>
            </a:fld>
            <a:endParaRPr lang="en-US"/>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Follow the Plan!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Confirm the Cause of Death </a:t>
            </a:r>
          </a:p>
          <a:p>
            <a:r>
              <a:rPr lang="en-US" dirty="0" smtClean="0"/>
              <a:t>The school’s principal or designee</a:t>
            </a:r>
          </a:p>
          <a:p>
            <a:pPr>
              <a:buNone/>
            </a:pPr>
            <a:r>
              <a:rPr lang="en-US" b="1" dirty="0" smtClean="0"/>
              <a:t>If the Cause of Death Is Unconfirmed and death is confirmed …</a:t>
            </a:r>
            <a:r>
              <a:rPr lang="en-US" dirty="0" smtClean="0"/>
              <a:t>Schools should state that the cause of death is still being determined and that additional information will be forthcoming once it has been confirmed. Acknowledge that there are rumors (which are often inaccurate), and remind students that rumors can be deeply hurtful and unfair to the missing/ deceased person, their family, and their friends. </a:t>
            </a:r>
            <a:endParaRPr lang="en-US" dirty="0"/>
          </a:p>
        </p:txBody>
      </p:sp>
      <p:pic>
        <p:nvPicPr>
          <p:cNvPr id="4" name="Picture 3"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family does not want cause disclosed…</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While the fact that a student has died may be disclosed immediately, information about the cause of death </a:t>
            </a:r>
            <a:r>
              <a:rPr lang="en-US" i="1" dirty="0" smtClean="0"/>
              <a:t>should not be disclosed to students until the family has been consulted. </a:t>
            </a:r>
            <a:r>
              <a:rPr lang="en-US" dirty="0" smtClean="0"/>
              <a:t>If the death has been declared a suicide but the family does not want it disclosed, someone from the administration or counseling staff who has a good relationship with the family should be designated to contact them to explain that students are already talking about the death amongst themselves, and that having adults in the school community talk to students about suicide and its causes can help keep students safe. </a:t>
            </a:r>
          </a:p>
        </p:txBody>
      </p:sp>
      <p:pic>
        <p:nvPicPr>
          <p:cNvPr id="4" name="Picture 3"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If the family refuses to permit disclosure, schools can state, </a:t>
            </a:r>
            <a:r>
              <a:rPr lang="en-US" i="1" dirty="0" smtClean="0"/>
              <a:t>“The family has requested that information about the cause of death not be shared at this time” and can nevertheless use the opportunity to talk with students about the phenomenon of suicide: “We know there has been a lot of talk about whether this was a suicide death. Since the subject of suicide has been raised, we want to take this opportunity to give you accurate information about suicide in general, ways to prevent it, and how to get help if you or someone you know is feeling depressed or may be suicidal.” </a:t>
            </a:r>
            <a:endParaRPr lang="en-US" dirty="0" smtClean="0"/>
          </a:p>
          <a:p>
            <a:endParaRPr lang="en-US"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19</a:t>
            </a:fld>
            <a:endParaRPr lang="en-US"/>
          </a:p>
        </p:txBody>
      </p:sp>
      <p:pic>
        <p:nvPicPr>
          <p:cNvPr id="6" name="Picture 5"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dirty="0" smtClean="0"/>
              <a:t>Overview of </a:t>
            </a:r>
            <a:r>
              <a:rPr lang="en-US" dirty="0" err="1" smtClean="0"/>
              <a:t>Postvention</a:t>
            </a:r>
            <a:endParaRPr lang="en-US" dirty="0"/>
          </a:p>
        </p:txBody>
      </p:sp>
      <p:sp>
        <p:nvSpPr>
          <p:cNvPr id="106499" name="Rectangle 3" descr="Rectangle: Click to edit Master text styles&#10;Second level&#10;Third level&#10;Fourth level&#10;Fifth level"/>
          <p:cNvSpPr>
            <a:spLocks noGrp="1" noChangeArrowheads="1"/>
          </p:cNvSpPr>
          <p:nvPr>
            <p:ph type="body" idx="1"/>
          </p:nvPr>
        </p:nvSpPr>
        <p:spPr>
          <a:xfrm>
            <a:off x="838200" y="1524000"/>
            <a:ext cx="7772400" cy="4495800"/>
          </a:xfrm>
        </p:spPr>
        <p:txBody>
          <a:bodyPr>
            <a:normAutofit lnSpcReduction="10000"/>
          </a:bodyPr>
          <a:lstStyle/>
          <a:p>
            <a:pPr>
              <a:lnSpc>
                <a:spcPct val="90000"/>
              </a:lnSpc>
              <a:buFont typeface="Wingdings" pitchFamily="2" charset="2"/>
              <a:buNone/>
            </a:pPr>
            <a:r>
              <a:rPr lang="en-US" sz="2800" dirty="0" err="1"/>
              <a:t>Postvention</a:t>
            </a:r>
            <a:r>
              <a:rPr lang="en-US" sz="2800" dirty="0"/>
              <a:t> is </a:t>
            </a:r>
            <a:r>
              <a:rPr lang="en-US" sz="2800" dirty="0" smtClean="0"/>
              <a:t>caring for students and staff </a:t>
            </a:r>
            <a:r>
              <a:rPr lang="en-US" sz="2800" i="1" dirty="0" smtClean="0"/>
              <a:t>after</a:t>
            </a:r>
            <a:r>
              <a:rPr lang="en-US" sz="2800" dirty="0" smtClean="0"/>
              <a:t> a suicide. The </a:t>
            </a:r>
            <a:r>
              <a:rPr lang="en-US" sz="2800" dirty="0"/>
              <a:t>goals of </a:t>
            </a:r>
            <a:r>
              <a:rPr lang="en-US" sz="2800" dirty="0" err="1"/>
              <a:t>postvention</a:t>
            </a:r>
            <a:r>
              <a:rPr lang="en-US" sz="2800" dirty="0"/>
              <a:t> are to:</a:t>
            </a:r>
          </a:p>
          <a:p>
            <a:pPr>
              <a:lnSpc>
                <a:spcPct val="90000"/>
              </a:lnSpc>
            </a:pPr>
            <a:r>
              <a:rPr lang="en-US" sz="2800" dirty="0">
                <a:cs typeface="Times New Roman" pitchFamily="18" charset="0"/>
              </a:rPr>
              <a:t>support those grieving the loss of a classmate, teacher, or colleague  </a:t>
            </a:r>
          </a:p>
          <a:p>
            <a:pPr>
              <a:lnSpc>
                <a:spcPct val="90000"/>
              </a:lnSpc>
            </a:pPr>
            <a:r>
              <a:rPr lang="en-US" sz="2800" dirty="0">
                <a:cs typeface="Times New Roman" pitchFamily="18" charset="0"/>
              </a:rPr>
              <a:t>return the school to its normal routines</a:t>
            </a:r>
          </a:p>
          <a:p>
            <a:pPr>
              <a:lnSpc>
                <a:spcPct val="90000"/>
              </a:lnSpc>
            </a:pPr>
            <a:r>
              <a:rPr lang="en-US" sz="2800" dirty="0">
                <a:cs typeface="Times New Roman" pitchFamily="18" charset="0"/>
              </a:rPr>
              <a:t>identify and assist those at risk for unhealthy behaviors, and reactions</a:t>
            </a:r>
          </a:p>
          <a:p>
            <a:pPr>
              <a:lnSpc>
                <a:spcPct val="90000"/>
              </a:lnSpc>
            </a:pPr>
            <a:r>
              <a:rPr lang="en-US" sz="2800" dirty="0">
                <a:cs typeface="Times New Roman" pitchFamily="18" charset="0"/>
              </a:rPr>
              <a:t>refer those who may be at risk for psychiatric disorders </a:t>
            </a:r>
          </a:p>
          <a:p>
            <a:pPr>
              <a:lnSpc>
                <a:spcPct val="90000"/>
              </a:lnSpc>
            </a:pPr>
            <a:r>
              <a:rPr lang="en-US" sz="2800" dirty="0">
                <a:cs typeface="Times New Roman" pitchFamily="18" charset="0"/>
              </a:rPr>
              <a:t>reduce the risk of contagion for those at risk for suicidal behavior</a:t>
            </a:r>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6" name="Slide Number Placeholder 5"/>
          <p:cNvSpPr>
            <a:spLocks noGrp="1"/>
          </p:cNvSpPr>
          <p:nvPr>
            <p:ph type="sldNum" sz="quarter" idx="12"/>
          </p:nvPr>
        </p:nvSpPr>
        <p:spPr/>
        <p:txBody>
          <a:bodyPr/>
          <a:lstStyle/>
          <a:p>
            <a:fld id="{254C69CA-102C-4EFE-9CCC-0035B5966A1E}"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Information is Shared with Students</a:t>
            </a:r>
            <a:endParaRPr lang="en-US" dirty="0"/>
          </a:p>
        </p:txBody>
      </p:sp>
      <p:sp>
        <p:nvSpPr>
          <p:cNvPr id="3" name="Content Placeholder 2"/>
          <p:cNvSpPr>
            <a:spLocks noGrp="1"/>
          </p:cNvSpPr>
          <p:nvPr>
            <p:ph idx="1"/>
          </p:nvPr>
        </p:nvSpPr>
        <p:spPr/>
        <p:txBody>
          <a:bodyPr/>
          <a:lstStyle/>
          <a:p>
            <a:r>
              <a:rPr lang="en-US" dirty="0" smtClean="0"/>
              <a:t>How the information is shared is just as important as what is shared.</a:t>
            </a:r>
          </a:p>
          <a:p>
            <a:r>
              <a:rPr lang="en-US" dirty="0" smtClean="0"/>
              <a:t> Students should </a:t>
            </a:r>
            <a:r>
              <a:rPr lang="en-US" i="1" dirty="0" smtClean="0"/>
              <a:t>be notified of the death in </a:t>
            </a:r>
            <a:r>
              <a:rPr lang="en-US" b="1" i="1" dirty="0" smtClean="0"/>
              <a:t>small groups such as homerooms </a:t>
            </a:r>
            <a:r>
              <a:rPr lang="en-US" dirty="0" smtClean="0"/>
              <a:t>or advisories </a:t>
            </a:r>
            <a:r>
              <a:rPr lang="en-US" b="1" i="1" dirty="0" smtClean="0"/>
              <a:t>(not by overhead announcement or in a large assembly</a:t>
            </a:r>
            <a:r>
              <a:rPr lang="en-US" dirty="0" smtClean="0"/>
              <a:t>).</a:t>
            </a:r>
          </a:p>
          <a:p>
            <a:r>
              <a:rPr lang="en-US" u="sng" dirty="0" smtClean="0"/>
              <a:t>Each teacher should have the same script. Examples are in the manual</a:t>
            </a:r>
            <a:r>
              <a:rPr lang="en-US" dirty="0" smtClean="0"/>
              <a:t>.</a:t>
            </a:r>
            <a:endParaRPr lang="en-US"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20</a:t>
            </a:fld>
            <a:endParaRPr lang="en-US"/>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55000" lnSpcReduction="20000"/>
          </a:bodyPr>
          <a:lstStyle/>
          <a:p>
            <a:pPr>
              <a:buNone/>
            </a:pPr>
            <a:r>
              <a:rPr lang="en-US" b="1" dirty="0" smtClean="0"/>
              <a:t>Option 1 – When the death has been ruled a suicide </a:t>
            </a:r>
          </a:p>
          <a:p>
            <a:pPr>
              <a:buNone/>
            </a:pPr>
            <a:r>
              <a:rPr lang="en-US" dirty="0" smtClean="0"/>
              <a:t>It is with great sadness that I have to tell you that one of our students, _________, has taken [his/her] own life. All of us want you to know that we are here to help you in any way we can. </a:t>
            </a:r>
          </a:p>
          <a:p>
            <a:pPr>
              <a:buNone/>
            </a:pPr>
            <a:r>
              <a:rPr lang="en-US" dirty="0" smtClean="0"/>
              <a:t>A suicide death presents us with many questions that we may not be able to answer right away. Rumors may begin to circulate, and we ask that you not spread rumors you may hear. We’ll do our best to give you accurate information as it becomes known to us. </a:t>
            </a:r>
          </a:p>
          <a:p>
            <a:pPr>
              <a:buNone/>
            </a:pPr>
            <a:r>
              <a:rPr lang="en-US" dirty="0" smtClean="0"/>
              <a:t>Suicide is a very complicated act. It is usually caused by a mental disorder such as depression, which can prevent a person from thinking clearly about his or her problems and how to solve them. Sometimes these disorders are not identified or noticed; in other cases, a person with a disorder will show obvious symptoms or signs. One thing is certain: there are treatments that can help. Suicide should never, ever be an option. </a:t>
            </a:r>
          </a:p>
          <a:p>
            <a:pPr>
              <a:buNone/>
            </a:pPr>
            <a:r>
              <a:rPr lang="en-US" dirty="0" smtClean="0"/>
              <a:t>Each of us will react to _____’s death in our own way, and we need to be respectful of each other. Feeling sad is a normal response to any loss. Some of you may not have known ______very well and may not be as affected, while others may experience a great deal of sadness. Some of you may find you’re having difficulty concentrating on your schoolwork, and others may find that diving into your work is a good distraction. </a:t>
            </a:r>
          </a:p>
          <a:p>
            <a:pPr>
              <a:buNone/>
            </a:pPr>
            <a:r>
              <a:rPr lang="en-US" dirty="0" smtClean="0"/>
              <a:t>We have counselors available to help our school community deal with this sad loss and to enable us to understand more about suicide. If you’d like to talk to a counselor, just let your teachers know. </a:t>
            </a:r>
          </a:p>
          <a:p>
            <a:pPr>
              <a:buNone/>
            </a:pPr>
            <a:r>
              <a:rPr lang="en-US" dirty="0" smtClean="0"/>
              <a:t>Please remember that we are all here for you. </a:t>
            </a:r>
            <a:endParaRPr lang="en-US"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21</a:t>
            </a:fld>
            <a:endParaRPr lang="en-US"/>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85000" lnSpcReduction="10000"/>
          </a:bodyPr>
          <a:lstStyle/>
          <a:p>
            <a:endParaRPr lang="en-US" sz="2000" dirty="0" smtClean="0"/>
          </a:p>
          <a:p>
            <a:pPr>
              <a:buNone/>
            </a:pPr>
            <a:r>
              <a:rPr lang="en-US" sz="2000" b="1" dirty="0" smtClean="0"/>
              <a:t>Crisis Response Team Leader’s Checklist </a:t>
            </a:r>
          </a:p>
          <a:p>
            <a:r>
              <a:rPr lang="en-US" sz="2000" dirty="0" smtClean="0"/>
              <a:t> Inform the school superintendent of the death. </a:t>
            </a:r>
          </a:p>
          <a:p>
            <a:r>
              <a:rPr lang="en-US" sz="2000" b="1" dirty="0" smtClean="0"/>
              <a:t>Contact the deceased’s family to offer condolences, inquire what the school can do to assist, discuss what students should be told, and inquire about funeral arrangements. </a:t>
            </a:r>
          </a:p>
          <a:p>
            <a:r>
              <a:rPr lang="en-US" sz="2000" dirty="0" smtClean="0"/>
              <a:t>Call an immediate meeting of the Crisis Response Team to assign responsibilities. </a:t>
            </a:r>
          </a:p>
          <a:p>
            <a:r>
              <a:rPr lang="en-US" sz="2000" dirty="0" smtClean="0"/>
              <a:t>Establish the plan to immediately notify faculty and staff of the death via the school’s crisis alert system (usually phone or e-mail). </a:t>
            </a:r>
          </a:p>
          <a:p>
            <a:r>
              <a:rPr lang="en-US" sz="2000" dirty="0" smtClean="0"/>
              <a:t>Schedule </a:t>
            </a:r>
            <a:r>
              <a:rPr lang="en-US" sz="2000" u="sng" dirty="0" smtClean="0"/>
              <a:t>an initial all-staff meeting as soon as possible (ideally before school starts in the morning). </a:t>
            </a:r>
          </a:p>
          <a:p>
            <a:r>
              <a:rPr lang="en-US" sz="2000" dirty="0" smtClean="0"/>
              <a:t>Arrange for students </a:t>
            </a:r>
            <a:r>
              <a:rPr lang="en-US" sz="2000" i="1" dirty="0" smtClean="0"/>
              <a:t>to be notified of the death in </a:t>
            </a:r>
            <a:r>
              <a:rPr lang="en-US" sz="2000" b="1" i="1" dirty="0" smtClean="0"/>
              <a:t>small groups such as homerooms </a:t>
            </a:r>
            <a:r>
              <a:rPr lang="en-US" sz="2000" dirty="0" smtClean="0"/>
              <a:t>or advisories </a:t>
            </a:r>
            <a:r>
              <a:rPr lang="en-US" sz="2000" b="1" i="1" dirty="0" smtClean="0"/>
              <a:t>(not by overhead announcement or in a large assembly</a:t>
            </a:r>
            <a:r>
              <a:rPr lang="en-US" sz="2000" dirty="0" smtClean="0"/>
              <a:t>).</a:t>
            </a:r>
          </a:p>
          <a:p>
            <a:r>
              <a:rPr lang="en-US" sz="2000" dirty="0" smtClean="0"/>
              <a:t>Disseminate a death notification statement (ex. Provided in toolkit) for students </a:t>
            </a:r>
            <a:r>
              <a:rPr lang="en-US" sz="2000" b="1" u="sng" dirty="0" smtClean="0"/>
              <a:t>to homeroom teachers, advisors, or others leading those groups. </a:t>
            </a:r>
          </a:p>
          <a:p>
            <a:r>
              <a:rPr lang="en-US" sz="2000" dirty="0" smtClean="0"/>
              <a:t>Draft and disseminate a </a:t>
            </a:r>
            <a:r>
              <a:rPr lang="en-US" sz="2000" b="1" u="sng" dirty="0" smtClean="0"/>
              <a:t>death notification statement for students’ parents. Also include information on how to help their child.</a:t>
            </a:r>
          </a:p>
          <a:p>
            <a:r>
              <a:rPr lang="en-US" sz="2000" dirty="0" smtClean="0"/>
              <a:t>Speak with school superintendent and Crisis Response Team Coordinator throughout the day. </a:t>
            </a:r>
          </a:p>
          <a:p>
            <a:r>
              <a:rPr lang="en-US" sz="2000" dirty="0" smtClean="0"/>
              <a:t>Determine whether additional grief counselors and other resources may be needed from outside the school. Usually the school will have an understanding with community mental health resources to counsel students throughout the day. </a:t>
            </a:r>
            <a:endParaRPr lang="en-US" sz="2000" dirty="0"/>
          </a:p>
        </p:txBody>
      </p:sp>
      <p:pic>
        <p:nvPicPr>
          <p:cNvPr id="5" name="Picture 4" descr="NSPI_Logo.jpg"/>
          <p:cNvPicPr>
            <a:picLocks noChangeAspect="1"/>
          </p:cNvPicPr>
          <p:nvPr/>
        </p:nvPicPr>
        <p:blipFill>
          <a:blip r:embed="rId2" cstate="print"/>
          <a:stretch>
            <a:fillRect/>
          </a:stretch>
        </p:blipFill>
        <p:spPr>
          <a:xfrm>
            <a:off x="0" y="6362700"/>
            <a:ext cx="1415143" cy="495300"/>
          </a:xfrm>
          <a:prstGeom prst="rect">
            <a:avLst/>
          </a:prstGeom>
        </p:spPr>
      </p:pic>
      <p:sp>
        <p:nvSpPr>
          <p:cNvPr id="4" name="Slide Number Placeholder 3"/>
          <p:cNvSpPr>
            <a:spLocks noGrp="1"/>
          </p:cNvSpPr>
          <p:nvPr>
            <p:ph type="sldNum" sz="quarter" idx="12"/>
          </p:nvPr>
        </p:nvSpPr>
        <p:spPr/>
        <p:txBody>
          <a:bodyPr/>
          <a:lstStyle/>
          <a:p>
            <a:fld id="{254C69CA-102C-4EFE-9CCC-0035B5966A1E}"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324600"/>
          </a:xfrm>
        </p:spPr>
        <p:txBody>
          <a:bodyPr>
            <a:normAutofit fontScale="25000" lnSpcReduction="20000"/>
          </a:bodyPr>
          <a:lstStyle/>
          <a:p>
            <a:pPr>
              <a:buNone/>
            </a:pPr>
            <a:r>
              <a:rPr lang="en-US" sz="7200" b="1" dirty="0" smtClean="0"/>
              <a:t>Sample Death Notification Statement for </a:t>
            </a:r>
            <a:r>
              <a:rPr lang="en-US" sz="7200" b="1" u="sng" dirty="0" smtClean="0"/>
              <a:t>Parents </a:t>
            </a:r>
          </a:p>
          <a:p>
            <a:pPr>
              <a:buNone/>
            </a:pPr>
            <a:r>
              <a:rPr lang="en-US" dirty="0" smtClean="0"/>
              <a:t>To be sent by e-mail or regular mail </a:t>
            </a:r>
          </a:p>
          <a:p>
            <a:endParaRPr lang="en-US" dirty="0" smtClean="0"/>
          </a:p>
          <a:p>
            <a:pPr>
              <a:buNone/>
            </a:pPr>
            <a:r>
              <a:rPr lang="en-US" sz="4000" b="1" dirty="0" smtClean="0"/>
              <a:t>Option 1 – When the death has been ruled suicide </a:t>
            </a:r>
          </a:p>
          <a:p>
            <a:pPr>
              <a:buNone/>
            </a:pPr>
            <a:r>
              <a:rPr lang="en-US" sz="6400" dirty="0" smtClean="0"/>
              <a:t>I am writing with great sadness to inform you that one of our students, ________, has died.</a:t>
            </a:r>
          </a:p>
          <a:p>
            <a:pPr>
              <a:buNone/>
            </a:pPr>
            <a:r>
              <a:rPr lang="en-US" sz="6400" dirty="0" smtClean="0"/>
              <a:t>Our thoughts and sympathies are with [his/her] family and friends. </a:t>
            </a:r>
          </a:p>
          <a:p>
            <a:pPr>
              <a:buNone/>
            </a:pPr>
            <a:r>
              <a:rPr lang="en-US" sz="6400" dirty="0" smtClean="0"/>
              <a:t>All of the students were given the news of the death by their teacher in [advisory/homeroom] this morning. I have included a copy of the announcement that was read to them. The cause of death was suicide. We want to take this opportunity to remind our community that suicide is a very complicated act. It is usually caused by a mental disorder such as depression, which can prevent a person from thinking clearly about his or her problems and how to solve them. Sometimes these disorders are not identified or noticed; other times, a person with a disorder will show obvious symptoms or signs. I am including some information that may be helpful to you in discussing suicide with your child. </a:t>
            </a:r>
          </a:p>
          <a:p>
            <a:pPr>
              <a:buNone/>
            </a:pPr>
            <a:r>
              <a:rPr lang="en-US" sz="6400" dirty="0" smtClean="0"/>
              <a:t>Members of our Crisis Response Team are available to meet with students individually and in groups today as well as over the coming days and weeks. Please contact the school office if you feel your child is in need of additional assistance; we have a list of school and community mental health resources. Information about the funeral service will be made available as soon as we have it. If your child wishes to attend, we strongly encourage you to accompany him or her to the service. If the funeral is scheduled during school hours, students who wish to attend will need parental permission to be released from school. </a:t>
            </a:r>
          </a:p>
          <a:p>
            <a:pPr>
              <a:buNone/>
            </a:pPr>
            <a:r>
              <a:rPr lang="en-US" sz="6400" dirty="0" smtClean="0"/>
              <a:t>The school will be hosting a meeting for parents and others in the community at [date/time/location]. Members of our Crisis Response Team [or mental health professionals] will be present to provide information about common reactions following a suicide and how adults can help youths cope. They will also provide information about suicide and mental illness in adolescents, including risk factors and warning signs of suicide, and will address attendees’ questions and concerns. </a:t>
            </a:r>
          </a:p>
          <a:p>
            <a:pPr>
              <a:buNone/>
            </a:pPr>
            <a:r>
              <a:rPr lang="en-US" sz="6400" dirty="0" smtClean="0"/>
              <a:t>Please do not hesitate to contact me or one of the school counselors with any questions or concerns. </a:t>
            </a:r>
          </a:p>
          <a:p>
            <a:pPr>
              <a:buNone/>
            </a:pPr>
            <a:r>
              <a:rPr lang="en-US" sz="6400" dirty="0" smtClean="0"/>
              <a:t>Sincerely, </a:t>
            </a:r>
          </a:p>
          <a:p>
            <a:pPr>
              <a:buNone/>
            </a:pPr>
            <a:r>
              <a:rPr lang="en-US" sz="6400" dirty="0" smtClean="0"/>
              <a:t>[Principal] </a:t>
            </a:r>
            <a:endParaRPr lang="en-US" sz="6400"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23</a:t>
            </a:fld>
            <a:endParaRPr lang="en-US"/>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a:t>
            </a:r>
            <a:endParaRPr lang="en-US" dirty="0"/>
          </a:p>
        </p:txBody>
      </p:sp>
      <p:sp>
        <p:nvSpPr>
          <p:cNvPr id="3" name="Content Placeholder 2"/>
          <p:cNvSpPr>
            <a:spLocks noGrp="1"/>
          </p:cNvSpPr>
          <p:nvPr>
            <p:ph idx="1"/>
          </p:nvPr>
        </p:nvSpPr>
        <p:spPr>
          <a:xfrm>
            <a:off x="457200" y="990600"/>
            <a:ext cx="8229600" cy="5181600"/>
          </a:xfrm>
        </p:spPr>
        <p:txBody>
          <a:bodyPr>
            <a:normAutofit fontScale="85000" lnSpcReduction="20000"/>
          </a:bodyPr>
          <a:lstStyle/>
          <a:p>
            <a:pPr>
              <a:buNone/>
            </a:pPr>
            <a:endParaRPr lang="en-US" b="1" dirty="0" smtClean="0"/>
          </a:p>
          <a:p>
            <a:r>
              <a:rPr lang="en-US" dirty="0" smtClean="0"/>
              <a:t>Keep to regular school hours. </a:t>
            </a:r>
          </a:p>
          <a:p>
            <a:r>
              <a:rPr lang="en-US" dirty="0" smtClean="0"/>
              <a:t>Insure that students follow established dismissal procedures. </a:t>
            </a:r>
            <a:r>
              <a:rPr lang="en-US" i="1" dirty="0" smtClean="0"/>
              <a:t>Do Not </a:t>
            </a:r>
            <a:r>
              <a:rPr lang="en-US" dirty="0" smtClean="0"/>
              <a:t>let students leave the school and encourage parents to not let them leave the school.</a:t>
            </a:r>
          </a:p>
          <a:p>
            <a:r>
              <a:rPr lang="en-US" dirty="0" smtClean="0"/>
              <a:t>Have a safe room with counselors that students can go to throughout the day.</a:t>
            </a:r>
          </a:p>
          <a:p>
            <a:r>
              <a:rPr lang="en-US" dirty="0" smtClean="0"/>
              <a:t>Call on school resource officers or plant manager to assist parents and others who may show up at the school and to keep media off of school grounds. </a:t>
            </a:r>
          </a:p>
          <a:p>
            <a:r>
              <a:rPr lang="en-US" dirty="0" smtClean="0"/>
              <a:t>Pay attention to students who are having particular difficulty, including those who may be congregating in hallways and bathrooms, and encourage them to talk with counselors or other appropriate school personnel. </a:t>
            </a:r>
            <a:endParaRPr lang="en-US" dirty="0"/>
          </a:p>
        </p:txBody>
      </p:sp>
      <p:pic>
        <p:nvPicPr>
          <p:cNvPr id="4" name="Picture 3"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382000" cy="6370975"/>
          </a:xfrm>
          <a:prstGeom prst="rect">
            <a:avLst/>
          </a:prstGeom>
        </p:spPr>
        <p:txBody>
          <a:bodyPr wrap="square">
            <a:spAutoFit/>
          </a:bodyPr>
          <a:lstStyle/>
          <a:p>
            <a:r>
              <a:rPr lang="en-US" sz="2400" b="1" dirty="0" smtClean="0"/>
              <a:t>Operations </a:t>
            </a:r>
          </a:p>
          <a:p>
            <a:r>
              <a:rPr lang="en-US" sz="2400" dirty="0" smtClean="0"/>
              <a:t>• Assign a staff or faculty member to follow the deceased student’s schedule to monitor peer reactions and answer questions. </a:t>
            </a:r>
          </a:p>
          <a:p>
            <a:r>
              <a:rPr lang="en-US" sz="2400" dirty="0" smtClean="0"/>
              <a:t>• If possible, arrange for several substitute teachers or “floaters” to be on hand in the building in case teachers need to take time out of their classrooms. </a:t>
            </a:r>
          </a:p>
          <a:p>
            <a:r>
              <a:rPr lang="en-US" sz="2400" dirty="0" smtClean="0"/>
              <a:t>• </a:t>
            </a:r>
            <a:r>
              <a:rPr lang="en-US" sz="2400" i="1" dirty="0" smtClean="0"/>
              <a:t>Arrange for crisis counseling rooms for staff and students. </a:t>
            </a:r>
          </a:p>
          <a:p>
            <a:r>
              <a:rPr lang="en-US" sz="2400" dirty="0" smtClean="0"/>
              <a:t>• Provide tissues and water throughout the building and arrange for food for faculty and crisis counselors. </a:t>
            </a:r>
          </a:p>
          <a:p>
            <a:r>
              <a:rPr lang="en-US" sz="2400" dirty="0" smtClean="0"/>
              <a:t>• Work with administration, faculty, and counselors to identify individuals who may be having particular difficulty, such as close friends, and teammates; those who had difficulties with the deceased; those who may have witnessed the death; and students known to have depression or prior suicidality; and work with school counseling staff to develop plans to provide psychological first aid</a:t>
            </a:r>
            <a:r>
              <a:rPr lang="en-US" sz="2000" dirty="0" smtClean="0"/>
              <a:t>. </a:t>
            </a:r>
          </a:p>
        </p:txBody>
      </p:sp>
      <p:sp>
        <p:nvSpPr>
          <p:cNvPr id="3" name="Slide Number Placeholder 2"/>
          <p:cNvSpPr>
            <a:spLocks noGrp="1"/>
          </p:cNvSpPr>
          <p:nvPr>
            <p:ph type="sldNum" sz="quarter" idx="12"/>
          </p:nvPr>
        </p:nvSpPr>
        <p:spPr/>
        <p:txBody>
          <a:bodyPr/>
          <a:lstStyle/>
          <a:p>
            <a:fld id="{254C69CA-102C-4EFE-9CCC-0035B5966A1E}"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err="1" smtClean="0"/>
              <a:t>Memorialization</a:t>
            </a:r>
            <a:endParaRPr lang="en-US" dirty="0"/>
          </a:p>
        </p:txBody>
      </p:sp>
      <p:sp>
        <p:nvSpPr>
          <p:cNvPr id="3" name="Content Placeholder 2"/>
          <p:cNvSpPr>
            <a:spLocks noGrp="1"/>
          </p:cNvSpPr>
          <p:nvPr>
            <p:ph idx="1"/>
          </p:nvPr>
        </p:nvSpPr>
        <p:spPr/>
        <p:txBody>
          <a:bodyPr/>
          <a:lstStyle/>
          <a:p>
            <a:r>
              <a:rPr lang="en-US" dirty="0" smtClean="0"/>
              <a:t>Prepare to track and respond to student and/or family requests for </a:t>
            </a:r>
            <a:r>
              <a:rPr lang="en-US" b="1" u="sng" dirty="0" err="1" smtClean="0"/>
              <a:t>memorialization</a:t>
            </a:r>
            <a:r>
              <a:rPr lang="en-US" b="1" u="sng" dirty="0" smtClean="0"/>
              <a:t> </a:t>
            </a:r>
            <a:r>
              <a:rPr lang="en-US" u="sng" dirty="0" smtClean="0"/>
              <a:t>(A protocol for memorials should already be a part of school plans. Discourage students who want to leave things by the deceased students locker and provide a less conspicuous place, perhaps at the end of a hallway. Leave this space available and tell students that after a week the gifts will go to the family)</a:t>
            </a:r>
            <a:endParaRPr lang="en-US" dirty="0" smtClean="0"/>
          </a:p>
          <a:p>
            <a:endParaRPr lang="en-US"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26</a:t>
            </a:fld>
            <a:endParaRPr lang="en-US"/>
          </a:p>
        </p:txBody>
      </p:sp>
      <p:pic>
        <p:nvPicPr>
          <p:cNvPr id="5" name="Picture 4" descr="NSPI_Logo.jpg"/>
          <p:cNvPicPr>
            <a:picLocks noChangeAspect="1"/>
          </p:cNvPicPr>
          <p:nvPr/>
        </p:nvPicPr>
        <p:blipFill>
          <a:blip r:embed="rId2" cstate="print"/>
          <a:stretch>
            <a:fillRect/>
          </a:stretch>
        </p:blipFill>
        <p:spPr>
          <a:xfrm>
            <a:off x="228601" y="6347460"/>
            <a:ext cx="914400" cy="32004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10600" cy="5601533"/>
          </a:xfrm>
          <a:prstGeom prst="rect">
            <a:avLst/>
          </a:prstGeom>
        </p:spPr>
        <p:txBody>
          <a:bodyPr wrap="square">
            <a:spAutoFit/>
          </a:bodyPr>
          <a:lstStyle/>
          <a:p>
            <a:r>
              <a:rPr lang="en-US" b="1" dirty="0" smtClean="0"/>
              <a:t>Funeral </a:t>
            </a:r>
          </a:p>
          <a:p>
            <a:r>
              <a:rPr lang="en-US" sz="2000" dirty="0" smtClean="0"/>
              <a:t>• Communicate with the </a:t>
            </a:r>
            <a:r>
              <a:rPr lang="en-US" sz="2000" b="1" u="sng" dirty="0" smtClean="0"/>
              <a:t>funeral director about logistics, including the need for crisis counselors and/or security to be present at the funeral. </a:t>
            </a:r>
            <a:r>
              <a:rPr lang="en-US" sz="2000" dirty="0" smtClean="0"/>
              <a:t> </a:t>
            </a:r>
          </a:p>
          <a:p>
            <a:r>
              <a:rPr lang="en-US" sz="2000" dirty="0" smtClean="0"/>
              <a:t>• Discuss with the family the importance of communicating with </a:t>
            </a:r>
            <a:r>
              <a:rPr lang="en-US" sz="2000" b="1" u="sng" dirty="0" smtClean="0"/>
              <a:t>clergy or whomever will be conducting the funeral to emphasize the importance of connecting suicide to underlying mental health issues (such as depression) and not romanticizing the death in ways that could risk contagion. </a:t>
            </a:r>
          </a:p>
          <a:p>
            <a:r>
              <a:rPr lang="en-US" sz="2000" dirty="0" smtClean="0"/>
              <a:t>• Depending on the family’s wishes, help disseminate information about the funeral to students, parents and staff, including: </a:t>
            </a:r>
          </a:p>
          <a:p>
            <a:r>
              <a:rPr lang="en-US" sz="2000" dirty="0" smtClean="0"/>
              <a:t>❍ location </a:t>
            </a:r>
          </a:p>
          <a:p>
            <a:r>
              <a:rPr lang="en-US" sz="2000" dirty="0" smtClean="0"/>
              <a:t>❍ time of the funeral (keep school open if the funeral is during school hours) </a:t>
            </a:r>
          </a:p>
          <a:p>
            <a:r>
              <a:rPr lang="en-US" sz="2000" dirty="0" smtClean="0"/>
              <a:t>❍ what to expect (for example, whether there will be an open casket) </a:t>
            </a:r>
          </a:p>
          <a:p>
            <a:r>
              <a:rPr lang="en-US" sz="2000" dirty="0" smtClean="0"/>
              <a:t>❍ guidance regarding how to express condolences to the family </a:t>
            </a:r>
          </a:p>
          <a:p>
            <a:r>
              <a:rPr lang="en-US" sz="2000" dirty="0" smtClean="0"/>
              <a:t>❍ policy for releasing students during school hours to attend (i.e., students will be released only with permission of parent, guardian, or designated adult) </a:t>
            </a:r>
          </a:p>
          <a:p>
            <a:r>
              <a:rPr lang="en-US" sz="2000" dirty="0" smtClean="0"/>
              <a:t>• Work with school counselors and community mental health professionals to arrange for counselors to attend the funeral. </a:t>
            </a:r>
          </a:p>
          <a:p>
            <a:r>
              <a:rPr lang="en-US" sz="2000" dirty="0" smtClean="0"/>
              <a:t>• </a:t>
            </a:r>
            <a:r>
              <a:rPr lang="en-US" sz="2000" b="1" dirty="0" smtClean="0"/>
              <a:t>Encourage</a:t>
            </a:r>
            <a:r>
              <a:rPr lang="en-US" sz="2000" dirty="0" smtClean="0"/>
              <a:t> parents to accompany their child to the funeral. </a:t>
            </a:r>
            <a:r>
              <a:rPr lang="en-US" sz="2000" b="1" u="sng" dirty="0" smtClean="0"/>
              <a:t> </a:t>
            </a:r>
            <a:endParaRPr lang="en-US" sz="2000" dirty="0"/>
          </a:p>
        </p:txBody>
      </p:sp>
      <p:pic>
        <p:nvPicPr>
          <p:cNvPr id="3" name="Picture 2" descr="NSPI_Logo.jpg"/>
          <p:cNvPicPr>
            <a:picLocks noChangeAspect="1"/>
          </p:cNvPicPr>
          <p:nvPr/>
        </p:nvPicPr>
        <p:blipFill>
          <a:blip r:embed="rId2" cstate="print"/>
          <a:stretch>
            <a:fillRect/>
          </a:stretch>
        </p:blipFill>
        <p:spPr>
          <a:xfrm>
            <a:off x="152400" y="6172200"/>
            <a:ext cx="1415143" cy="495300"/>
          </a:xfrm>
          <a:prstGeom prst="rect">
            <a:avLst/>
          </a:prstGeom>
        </p:spPr>
      </p:pic>
      <p:sp>
        <p:nvSpPr>
          <p:cNvPr id="4" name="Slide Number Placeholder 3"/>
          <p:cNvSpPr>
            <a:spLocks noGrp="1"/>
          </p:cNvSpPr>
          <p:nvPr>
            <p:ph type="sldNum" sz="quarter" idx="12"/>
          </p:nvPr>
        </p:nvSpPr>
        <p:spPr/>
        <p:txBody>
          <a:bodyPr/>
          <a:lstStyle/>
          <a:p>
            <a:fld id="{254C69CA-102C-4EFE-9CCC-0035B5966A1E}"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382000" cy="5324535"/>
          </a:xfrm>
          <a:prstGeom prst="rect">
            <a:avLst/>
          </a:prstGeom>
        </p:spPr>
        <p:txBody>
          <a:bodyPr wrap="square">
            <a:spAutoFit/>
          </a:bodyPr>
          <a:lstStyle/>
          <a:p>
            <a:pPr algn="ctr"/>
            <a:r>
              <a:rPr lang="en-US" sz="3600" b="1" dirty="0" smtClean="0"/>
              <a:t>Social Media </a:t>
            </a:r>
          </a:p>
          <a:p>
            <a:endParaRPr lang="en-US" sz="2400" b="1" dirty="0" smtClean="0"/>
          </a:p>
          <a:p>
            <a:endParaRPr lang="en-US" sz="2400" b="1" dirty="0" smtClean="0"/>
          </a:p>
          <a:p>
            <a:endParaRPr lang="en-US" sz="2400" b="1" dirty="0" smtClean="0"/>
          </a:p>
          <a:p>
            <a:r>
              <a:rPr lang="en-US" sz="2400" dirty="0" smtClean="0"/>
              <a:t>• Oversee school’s use of </a:t>
            </a:r>
            <a:r>
              <a:rPr lang="en-US" sz="2400" b="1" u="sng" dirty="0" smtClean="0"/>
              <a:t>social media as part of the crisis response. </a:t>
            </a:r>
          </a:p>
          <a:p>
            <a:endParaRPr lang="en-US" sz="2400" b="1" u="sng" dirty="0" smtClean="0"/>
          </a:p>
          <a:p>
            <a:r>
              <a:rPr lang="en-US" sz="2400" dirty="0" smtClean="0"/>
              <a:t>• Consider convening a small group of the deceased’s friends to work with school administration to monitor social networking sites and other social media.</a:t>
            </a:r>
            <a:r>
              <a:rPr lang="en-US" sz="2400" b="1" dirty="0" smtClean="0"/>
              <a:t> </a:t>
            </a:r>
          </a:p>
          <a:p>
            <a:endParaRPr lang="en-US" sz="2400" dirty="0" smtClean="0"/>
          </a:p>
          <a:p>
            <a:pPr algn="ctr"/>
            <a:r>
              <a:rPr lang="en-US" sz="2000" i="1" dirty="0" smtClean="0"/>
              <a:t>It may also be useful for school staff to identify and reach out to families of students who are not coming to school</a:t>
            </a:r>
            <a:r>
              <a:rPr lang="en-US" sz="2000" dirty="0" smtClean="0"/>
              <a:t>. </a:t>
            </a:r>
          </a:p>
          <a:p>
            <a:endParaRPr lang="en-US" sz="2400" b="1" u="sng" dirty="0" smtClean="0"/>
          </a:p>
        </p:txBody>
      </p:sp>
      <p:sp>
        <p:nvSpPr>
          <p:cNvPr id="3" name="Slide Number Placeholder 2"/>
          <p:cNvSpPr>
            <a:spLocks noGrp="1"/>
          </p:cNvSpPr>
          <p:nvPr>
            <p:ph type="sldNum" sz="quarter" idx="12"/>
          </p:nvPr>
        </p:nvSpPr>
        <p:spPr/>
        <p:txBody>
          <a:bodyPr/>
          <a:lstStyle/>
          <a:p>
            <a:fld id="{254C69CA-102C-4EFE-9CCC-0035B5966A1E}" type="slidenum">
              <a:rPr lang="en-US" smtClean="0"/>
              <a:pPr/>
              <a:t>28</a:t>
            </a:fld>
            <a:endParaRPr lang="en-US"/>
          </a:p>
        </p:txBody>
      </p:sp>
      <p:pic>
        <p:nvPicPr>
          <p:cNvPr id="5" name="Picture 4" descr="NSPI_Logo.jpg"/>
          <p:cNvPicPr>
            <a:picLocks noChangeAspect="1"/>
          </p:cNvPicPr>
          <p:nvPr/>
        </p:nvPicPr>
        <p:blipFill>
          <a:blip r:embed="rId2" cstate="print"/>
          <a:stretch>
            <a:fillRect/>
          </a:stretch>
        </p:blipFill>
        <p:spPr>
          <a:xfrm>
            <a:off x="152400" y="6172200"/>
            <a:ext cx="1415143" cy="4953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Schools need to prepare to do the following:</a:t>
            </a:r>
            <a:endParaRPr lang="en-US" dirty="0"/>
          </a:p>
        </p:txBody>
      </p:sp>
      <p:sp>
        <p:nvSpPr>
          <p:cNvPr id="3" name="Content Placeholder 2"/>
          <p:cNvSpPr>
            <a:spLocks noGrp="1"/>
          </p:cNvSpPr>
          <p:nvPr>
            <p:ph idx="1"/>
          </p:nvPr>
        </p:nvSpPr>
        <p:spPr>
          <a:xfrm>
            <a:off x="457200" y="1524000"/>
            <a:ext cx="8229600" cy="4602163"/>
          </a:xfrm>
        </p:spPr>
        <p:txBody>
          <a:bodyPr>
            <a:normAutofit fontScale="70000" lnSpcReduction="20000"/>
          </a:bodyPr>
          <a:lstStyle/>
          <a:p>
            <a:r>
              <a:rPr lang="en-US" dirty="0" smtClean="0"/>
              <a:t>Help students cope in the short term by creating a protocol that describes specific steps to take after a suicide</a:t>
            </a:r>
          </a:p>
          <a:p>
            <a:r>
              <a:rPr lang="en-US" dirty="0" smtClean="0"/>
              <a:t>If possible, have counselors go into the classrooms to give information about suicide, the kinds of reactions that can be expected after hearing about a peer’s suicide death, and safe coping strategies to help them in the coming days and weeks. </a:t>
            </a:r>
          </a:p>
          <a:p>
            <a:r>
              <a:rPr lang="en-US" dirty="0" smtClean="0"/>
              <a:t>Wherever possible, group meetings should follow a structured outline, keep to a time limit, and provide each student with an opportunity to speak. The meetings should focus on helping students identify and express their feelings and discuss practical coping strategies (including appropriate ways to memorialize the loss) so they may return their focus to their regular routines and activities. </a:t>
            </a:r>
          </a:p>
          <a:p>
            <a:r>
              <a:rPr lang="en-US" dirty="0" smtClean="0"/>
              <a:t>Continue helping students cope over the long term, since emotional fallout from a suicide can continue for months, and even years after the death.</a:t>
            </a:r>
          </a:p>
          <a:p>
            <a:endParaRPr lang="en-US" dirty="0" smtClean="0"/>
          </a:p>
          <a:p>
            <a:endParaRPr lang="en-US" dirty="0"/>
          </a:p>
        </p:txBody>
      </p:sp>
      <p:pic>
        <p:nvPicPr>
          <p:cNvPr id="4" name="Picture 3"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257800"/>
          </a:xfrm>
        </p:spPr>
        <p:txBody>
          <a:bodyPr>
            <a:normAutofit lnSpcReduction="10000"/>
          </a:bodyPr>
          <a:lstStyle/>
          <a:p>
            <a:pPr>
              <a:buNone/>
            </a:pPr>
            <a:r>
              <a:rPr lang="en-US" dirty="0" smtClean="0"/>
              <a:t>Keep in mind…</a:t>
            </a:r>
          </a:p>
          <a:p>
            <a:pPr algn="ctr">
              <a:buNone/>
            </a:pPr>
            <a:r>
              <a:rPr lang="en-US" dirty="0" smtClean="0"/>
              <a:t>Schools should strive to treat all student deaths in the same way. </a:t>
            </a:r>
          </a:p>
          <a:p>
            <a:pPr algn="ctr">
              <a:buNone/>
            </a:pPr>
            <a:endParaRPr lang="en-US" dirty="0" smtClean="0"/>
          </a:p>
          <a:p>
            <a:pPr>
              <a:buNone/>
            </a:pPr>
            <a:r>
              <a:rPr lang="en-US" dirty="0" smtClean="0"/>
              <a:t>Having one approach for a student who dies of cancer (for example) and another for a student who dies by suicide reinforces the unfortunate stigma that still surrounds suicide and may be deeply and unfairly painful to the deceased student’s family and close friends. </a:t>
            </a:r>
          </a:p>
        </p:txBody>
      </p:sp>
      <p:pic>
        <p:nvPicPr>
          <p:cNvPr id="4" name="Picture 3" descr="NSPI_Logo.jpg"/>
          <p:cNvPicPr>
            <a:picLocks noChangeAspect="1"/>
          </p:cNvPicPr>
          <p:nvPr/>
        </p:nvPicPr>
        <p:blipFill>
          <a:blip r:embed="rId2" cstate="print"/>
          <a:stretch>
            <a:fillRect/>
          </a:stretch>
        </p:blipFill>
        <p:spPr>
          <a:xfrm>
            <a:off x="381000" y="58674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 Students About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How they’ve coped with difficulties in the past and remind them that they can use those same coping skills now </a:t>
            </a:r>
          </a:p>
          <a:p>
            <a:r>
              <a:rPr lang="en-US" dirty="0" smtClean="0"/>
              <a:t>Ask them to write a list of people they can turn to for support </a:t>
            </a:r>
          </a:p>
          <a:p>
            <a:r>
              <a:rPr lang="en-US" dirty="0" smtClean="0"/>
              <a:t>Remind them that may feel guilty about having fun or thinking about other things. That is normal.  </a:t>
            </a:r>
          </a:p>
          <a:p>
            <a:r>
              <a:rPr lang="en-US" dirty="0" smtClean="0"/>
              <a:t>Students should also be encouraged to think about how they want to remember their friend. It is not a good idea to plant a tree or another permanent memorial. Ideas range from writing a personal note to the family, to attending the memorial service, to doing something kind for another person in honor of their friend. A day of caring, cleaning a park, having a fundraiser for suicide prevention.</a:t>
            </a:r>
            <a:endParaRPr lang="en-US" dirty="0"/>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6" name="Slide Number Placeholder 5"/>
          <p:cNvSpPr>
            <a:spLocks noGrp="1"/>
          </p:cNvSpPr>
          <p:nvPr>
            <p:ph type="sldNum" sz="quarter" idx="12"/>
          </p:nvPr>
        </p:nvSpPr>
        <p:spPr/>
        <p:txBody>
          <a:bodyPr/>
          <a:lstStyle/>
          <a:p>
            <a:fld id="{254C69CA-102C-4EFE-9CCC-0035B5966A1E}"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Implications for </a:t>
            </a:r>
            <a:r>
              <a:rPr lang="en-US" sz="4000" dirty="0" err="1" smtClean="0"/>
              <a:t>Postvention</a:t>
            </a:r>
            <a:r>
              <a:rPr lang="en-US" sz="4000" dirty="0" smtClean="0"/>
              <a:t>:</a:t>
            </a:r>
            <a:endParaRPr lang="en-US" sz="4000" dirty="0"/>
          </a:p>
        </p:txBody>
      </p:sp>
      <p:sp>
        <p:nvSpPr>
          <p:cNvPr id="3" name="Content Placeholder 2"/>
          <p:cNvSpPr>
            <a:spLocks noGrp="1"/>
          </p:cNvSpPr>
          <p:nvPr>
            <p:ph idx="1"/>
          </p:nvPr>
        </p:nvSpPr>
        <p:spPr/>
        <p:txBody>
          <a:bodyPr>
            <a:normAutofit/>
          </a:bodyPr>
          <a:lstStyle/>
          <a:p>
            <a:r>
              <a:rPr lang="en-US" sz="2800" b="1" dirty="0" smtClean="0"/>
              <a:t>Ideally</a:t>
            </a:r>
            <a:r>
              <a:rPr lang="en-US" sz="2800" dirty="0" smtClean="0"/>
              <a:t>, screen, ASAP, not only siblings, close friends, and  those directly exposed, but also acquaintances and those in the general student body who are:</a:t>
            </a:r>
          </a:p>
          <a:p>
            <a:pPr lvl="1"/>
            <a:r>
              <a:rPr lang="en-US" dirty="0" smtClean="0"/>
              <a:t>Experiencing issues with other losses/deaths</a:t>
            </a:r>
          </a:p>
          <a:p>
            <a:pPr lvl="1"/>
            <a:r>
              <a:rPr lang="en-US" dirty="0" smtClean="0"/>
              <a:t>Using drugs and alcohol</a:t>
            </a:r>
          </a:p>
          <a:p>
            <a:pPr lvl="1"/>
            <a:r>
              <a:rPr lang="en-US" dirty="0" smtClean="0"/>
              <a:t>Have an affective disorder (e.g. anxiety)</a:t>
            </a:r>
          </a:p>
          <a:p>
            <a:pPr lvl="1"/>
            <a:r>
              <a:rPr lang="en-US" dirty="0" smtClean="0"/>
              <a:t>Appear upset</a:t>
            </a:r>
          </a:p>
          <a:p>
            <a:r>
              <a:rPr lang="en-US" sz="2800" dirty="0" smtClean="0"/>
              <a:t>Conduct follow up screenings at 1, 3, 6, 9 and 12 months out.</a:t>
            </a:r>
          </a:p>
        </p:txBody>
      </p:sp>
      <p:sp>
        <p:nvSpPr>
          <p:cNvPr id="4" name="Slide Number Placeholder 3"/>
          <p:cNvSpPr>
            <a:spLocks noGrp="1"/>
          </p:cNvSpPr>
          <p:nvPr>
            <p:ph type="sldNum" sz="quarter" idx="12"/>
          </p:nvPr>
        </p:nvSpPr>
        <p:spPr/>
        <p:txBody>
          <a:bodyPr/>
          <a:lstStyle/>
          <a:p>
            <a:fld id="{FFF8B46B-421B-46E1-9C3E-EB7CB3AE487B}" type="slidenum">
              <a:rPr lang="en-US" smtClean="0"/>
              <a:pPr/>
              <a:t>31</a:t>
            </a:fld>
            <a:endParaRPr lang="en-US" dirty="0"/>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Schools should not…</a:t>
            </a:r>
            <a:endParaRPr lang="en-US" sz="4000" dirty="0"/>
          </a:p>
        </p:txBody>
      </p:sp>
      <p:sp>
        <p:nvSpPr>
          <p:cNvPr id="3" name="TextBox 2"/>
          <p:cNvSpPr txBox="1"/>
          <p:nvPr/>
        </p:nvSpPr>
        <p:spPr>
          <a:xfrm>
            <a:off x="533400" y="1066800"/>
            <a:ext cx="8229600" cy="5324535"/>
          </a:xfrm>
          <a:prstGeom prst="rect">
            <a:avLst/>
          </a:prstGeom>
          <a:noFill/>
        </p:spPr>
        <p:txBody>
          <a:bodyPr wrap="square" rtlCol="0">
            <a:spAutoFit/>
          </a:bodyPr>
          <a:lstStyle/>
          <a:p>
            <a:pPr>
              <a:buFont typeface="Arial" pitchFamily="34" charset="0"/>
              <a:buChar char="•"/>
            </a:pPr>
            <a:r>
              <a:rPr lang="en-US" sz="2400" dirty="0" smtClean="0"/>
              <a:t>Unintentionally glamorize a youth that died by suicide</a:t>
            </a:r>
          </a:p>
          <a:p>
            <a:pPr>
              <a:buFont typeface="Arial" pitchFamily="34" charset="0"/>
              <a:buChar char="•"/>
            </a:pPr>
            <a:r>
              <a:rPr lang="en-US" sz="2400" dirty="0" smtClean="0"/>
              <a:t>Suggest that the death was caused by a single problem, such as a breakup </a:t>
            </a:r>
            <a:r>
              <a:rPr lang="en-US" sz="2400" dirty="0"/>
              <a:t>w</a:t>
            </a:r>
            <a:r>
              <a:rPr lang="en-US" sz="2400" dirty="0" smtClean="0"/>
              <a:t>ith a girlfriend or boyfriend</a:t>
            </a:r>
          </a:p>
          <a:p>
            <a:pPr>
              <a:buFont typeface="Arial" pitchFamily="34" charset="0"/>
              <a:buChar char="•"/>
            </a:pPr>
            <a:r>
              <a:rPr lang="en-US" sz="2400" dirty="0" smtClean="0"/>
              <a:t>Provide a detailed description of how the youth died.</a:t>
            </a:r>
          </a:p>
          <a:p>
            <a:pPr algn="ctr"/>
            <a:r>
              <a:rPr lang="en-US" sz="2400" b="1" dirty="0" smtClean="0"/>
              <a:t>Schools should……</a:t>
            </a:r>
          </a:p>
          <a:p>
            <a:r>
              <a:rPr lang="en-US" sz="2400" dirty="0" smtClean="0"/>
              <a:t>• Emphasize that the student who died by suicide was most likely struggling with a mental disorder, such as depression or anxiety, that can cause substantial psychological pain but may not have been apparent to others.</a:t>
            </a:r>
          </a:p>
          <a:p>
            <a:pPr>
              <a:buFont typeface="Arial" pitchFamily="34" charset="0"/>
              <a:buChar char="•"/>
            </a:pPr>
            <a:r>
              <a:rPr lang="en-US" sz="2400" dirty="0" smtClean="0"/>
              <a:t>Keep informed of the types of information being shared on social media (</a:t>
            </a:r>
            <a:r>
              <a:rPr lang="en-US" sz="2400" dirty="0" err="1" smtClean="0"/>
              <a:t>facebook</a:t>
            </a:r>
            <a:r>
              <a:rPr lang="en-US" sz="2400" dirty="0" smtClean="0"/>
              <a:t>, on-line condolences)</a:t>
            </a:r>
          </a:p>
          <a:p>
            <a:pPr>
              <a:buFont typeface="Arial" pitchFamily="34" charset="0"/>
              <a:buChar char="•"/>
            </a:pPr>
            <a:r>
              <a:rPr lang="en-US" sz="2400" dirty="0" smtClean="0"/>
              <a:t>Provide students with hotline numbers and other resource information that kids can post.</a:t>
            </a:r>
          </a:p>
          <a:p>
            <a:endParaRPr lang="en-US" sz="2800" dirty="0"/>
          </a:p>
        </p:txBody>
      </p:sp>
      <p:pic>
        <p:nvPicPr>
          <p:cNvPr id="4" name="Picture 3"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Memorializations</a:t>
            </a:r>
            <a:endParaRPr lang="en-US" dirty="0"/>
          </a:p>
        </p:txBody>
      </p:sp>
      <p:sp>
        <p:nvSpPr>
          <p:cNvPr id="3" name="Rectangle 2"/>
          <p:cNvSpPr/>
          <p:nvPr/>
        </p:nvSpPr>
        <p:spPr>
          <a:xfrm>
            <a:off x="533400" y="1066800"/>
            <a:ext cx="8153400" cy="4893647"/>
          </a:xfrm>
          <a:prstGeom prst="rect">
            <a:avLst/>
          </a:prstGeom>
        </p:spPr>
        <p:txBody>
          <a:bodyPr wrap="square">
            <a:spAutoFit/>
          </a:bodyPr>
          <a:lstStyle/>
          <a:p>
            <a:endParaRPr lang="en-US" sz="2400" dirty="0" smtClean="0"/>
          </a:p>
          <a:p>
            <a:r>
              <a:rPr lang="en-US" sz="2400" dirty="0" smtClean="0"/>
              <a:t>In the case of suicide, schools must consider how to appropriately memorialize the student who died without risking suicide contagion among other students who may themselves be at risk. </a:t>
            </a:r>
          </a:p>
          <a:p>
            <a:endParaRPr lang="en-US" sz="2400" dirty="0" smtClean="0"/>
          </a:p>
          <a:p>
            <a:r>
              <a:rPr lang="en-US" sz="2400" dirty="0" smtClean="0"/>
              <a:t>It is very important that schools strive to treat all deaths in the same way. Having one approach for memorializing a student who died of cancer or in a car accident and a different approach for a student who died by suicide reinforces stigma and may be deeply and unfairly painful to the student’s family and friends. </a:t>
            </a:r>
          </a:p>
          <a:p>
            <a:r>
              <a:rPr lang="en-US" sz="2400" dirty="0" smtClean="0"/>
              <a:t>Schools should strongly encourage parents whose children express an interest in attending the funeral to attend with them. </a:t>
            </a:r>
            <a:endParaRPr lang="en-US" sz="2400"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33</a:t>
            </a:fld>
            <a:endParaRPr lang="en-US"/>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sz="3600" dirty="0" smtClean="0"/>
              <a:t/>
            </a:r>
            <a:br>
              <a:rPr lang="en-US" sz="3600" dirty="0" smtClean="0"/>
            </a:br>
            <a:r>
              <a:rPr lang="en-US" sz="3600" dirty="0" smtClean="0"/>
              <a:t>Schools should have a consistent policy so that suicide deaths are handled in the same manner as any other deaths</a:t>
            </a:r>
            <a:r>
              <a:rPr lang="en-US" dirty="0" smtClean="0"/>
              <a:t>. </a:t>
            </a:r>
            <a:br>
              <a:rPr lang="en-US" dirty="0" smtClean="0"/>
            </a:br>
            <a:endParaRPr lang="en-US" dirty="0"/>
          </a:p>
        </p:txBody>
      </p:sp>
      <p:sp>
        <p:nvSpPr>
          <p:cNvPr id="3" name="Rectangle 2"/>
          <p:cNvSpPr/>
          <p:nvPr/>
        </p:nvSpPr>
        <p:spPr>
          <a:xfrm>
            <a:off x="381000" y="1997839"/>
            <a:ext cx="8229600" cy="4247317"/>
          </a:xfrm>
          <a:prstGeom prst="rect">
            <a:avLst/>
          </a:prstGeom>
        </p:spPr>
        <p:txBody>
          <a:bodyPr wrap="square">
            <a:spAutoFit/>
          </a:bodyPr>
          <a:lstStyle/>
          <a:p>
            <a:endParaRPr lang="en-US" sz="2400" dirty="0" smtClean="0"/>
          </a:p>
          <a:p>
            <a:r>
              <a:rPr lang="en-US" sz="2400" dirty="0" smtClean="0"/>
              <a:t> </a:t>
            </a:r>
            <a:r>
              <a:rPr lang="en-US" sz="2400" b="1" u="sng" dirty="0" smtClean="0"/>
              <a:t>For example, schools may wish to make </a:t>
            </a:r>
            <a:r>
              <a:rPr lang="en-US" sz="2400" b="1" u="sng" dirty="0" err="1" smtClean="0"/>
              <a:t>posterboard</a:t>
            </a:r>
            <a:r>
              <a:rPr lang="en-US" sz="2400" b="1" u="sng" dirty="0" smtClean="0"/>
              <a:t> and markers available so that students can gather and write messages. It is advisable to set up the posters in an area that may be avoided by those who don’t wish to participate (i.e., not in the cafeteria or at the front entrance). </a:t>
            </a:r>
          </a:p>
          <a:p>
            <a:endParaRPr lang="en-US" sz="2400" b="1" u="sng" dirty="0" smtClean="0"/>
          </a:p>
          <a:p>
            <a:r>
              <a:rPr lang="en-US" sz="2400" b="1" u="sng" dirty="0" smtClean="0"/>
              <a:t>After a few days, the posters can be removed and offered to the family. </a:t>
            </a:r>
            <a:endParaRPr lang="en-US" sz="2400" dirty="0" smtClean="0"/>
          </a:p>
          <a:p>
            <a:r>
              <a:rPr lang="en-US" dirty="0" smtClean="0"/>
              <a:t> </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34</a:t>
            </a:fld>
            <a:endParaRPr lang="en-US"/>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533400"/>
            <a:ext cx="8610600" cy="5693866"/>
          </a:xfrm>
          <a:prstGeom prst="rect">
            <a:avLst/>
          </a:prstGeom>
        </p:spPr>
        <p:txBody>
          <a:bodyPr wrap="square">
            <a:spAutoFit/>
          </a:bodyPr>
          <a:lstStyle/>
          <a:p>
            <a:r>
              <a:rPr lang="en-US" sz="2800" b="1" dirty="0" smtClean="0"/>
              <a:t>Ideas </a:t>
            </a:r>
          </a:p>
          <a:p>
            <a:pPr>
              <a:buFont typeface="Arial" pitchFamily="34" charset="0"/>
              <a:buChar char="•"/>
            </a:pPr>
            <a:r>
              <a:rPr lang="en-US" sz="2400" dirty="0" smtClean="0"/>
              <a:t> holding a day of community service or creating a school-based community service program in honor of the deceased </a:t>
            </a:r>
          </a:p>
          <a:p>
            <a:r>
              <a:rPr lang="en-US" sz="2400" dirty="0" smtClean="0"/>
              <a:t>• putting together a team to participate in an awareness or fundraising event sponsored by one of the</a:t>
            </a:r>
            <a:r>
              <a:rPr lang="en-US" sz="2400" b="1" dirty="0" smtClean="0"/>
              <a:t> local </a:t>
            </a:r>
            <a:r>
              <a:rPr lang="en-US" sz="2400" dirty="0" smtClean="0"/>
              <a:t>mental health or suicide prevention organizations</a:t>
            </a:r>
            <a:endParaRPr lang="en-US" sz="2400" b="1" u="sng" dirty="0" smtClean="0"/>
          </a:p>
          <a:p>
            <a:r>
              <a:rPr lang="en-US" sz="2400" dirty="0" smtClean="0"/>
              <a:t>• sponsoring a mental health awareness day </a:t>
            </a:r>
          </a:p>
          <a:p>
            <a:r>
              <a:rPr lang="en-US" sz="2400" dirty="0" smtClean="0"/>
              <a:t>• purchasing books on mental health for the school or local library </a:t>
            </a:r>
          </a:p>
          <a:p>
            <a:r>
              <a:rPr lang="en-US" sz="2400" dirty="0" smtClean="0"/>
              <a:t>• working with the administration to develop and implement a curriculum focused on effective problem-solving </a:t>
            </a:r>
          </a:p>
          <a:p>
            <a:r>
              <a:rPr lang="en-US" sz="2400" dirty="0" smtClean="0"/>
              <a:t>• raising funds to help the family defray their funeral expenses </a:t>
            </a:r>
          </a:p>
          <a:p>
            <a:r>
              <a:rPr lang="en-US" sz="2400" dirty="0" smtClean="0"/>
              <a:t>• making a book available in the school office for several weeks in which students can write messages to the family, share memories of the deceased, or offer condolences; the book can then be presented to the family on behalf of the school community </a:t>
            </a:r>
            <a:endParaRPr lang="en-US" sz="2400" dirty="0"/>
          </a:p>
        </p:txBody>
      </p:sp>
      <p:sp>
        <p:nvSpPr>
          <p:cNvPr id="3" name="Slide Number Placeholder 2"/>
          <p:cNvSpPr>
            <a:spLocks noGrp="1"/>
          </p:cNvSpPr>
          <p:nvPr>
            <p:ph type="sldNum" sz="quarter" idx="12"/>
          </p:nvPr>
        </p:nvSpPr>
        <p:spPr/>
        <p:txBody>
          <a:bodyPr/>
          <a:lstStyle/>
          <a:p>
            <a:fld id="{254C69CA-102C-4EFE-9CCC-0035B5966A1E}" type="slidenum">
              <a:rPr lang="en-US" smtClean="0"/>
              <a:pPr/>
              <a:t>35</a:t>
            </a:fld>
            <a:endParaRPr lang="en-US"/>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457200"/>
            <a:ext cx="8382000" cy="2308324"/>
          </a:xfrm>
          <a:prstGeom prst="rect">
            <a:avLst/>
          </a:prstGeom>
        </p:spPr>
        <p:txBody>
          <a:bodyPr wrap="square">
            <a:spAutoFit/>
          </a:bodyPr>
          <a:lstStyle/>
          <a:p>
            <a:r>
              <a:rPr lang="en-US" sz="2400" dirty="0" smtClean="0"/>
              <a:t>When a memorial is spontaneously created on school grounds, schools are advised to monitor it for messages that may be inappropriate (hostile or inflammatory) or that indicate students who may themselves be at risk. Schools can leave such memorials in place until after the funeral (or for up to approximately five days), after which the tribute objects may be offered to the family</a:t>
            </a:r>
            <a:r>
              <a:rPr lang="en-US" dirty="0" smtClean="0"/>
              <a:t>. </a:t>
            </a:r>
            <a:endParaRPr lang="en-US" dirty="0"/>
          </a:p>
        </p:txBody>
      </p:sp>
      <p:sp>
        <p:nvSpPr>
          <p:cNvPr id="4" name="Rectangle 3"/>
          <p:cNvSpPr/>
          <p:nvPr/>
        </p:nvSpPr>
        <p:spPr>
          <a:xfrm>
            <a:off x="381000" y="3200400"/>
            <a:ext cx="8305800" cy="2677656"/>
          </a:xfrm>
          <a:prstGeom prst="rect">
            <a:avLst/>
          </a:prstGeom>
        </p:spPr>
        <p:txBody>
          <a:bodyPr wrap="square">
            <a:spAutoFit/>
          </a:bodyPr>
          <a:lstStyle/>
          <a:p>
            <a:r>
              <a:rPr lang="en-US" sz="2400" dirty="0" smtClean="0"/>
              <a:t>It is recommended that schools discourage requests to create and distribute t-shirts and buttons bearing images of the deceased by explaining that, while these items may be comforting to some students, they may be quite upsetting to others. If students come to school wearing such items without first seeking permission</a:t>
            </a:r>
            <a:r>
              <a:rPr lang="en-US" sz="2400" u="sng" dirty="0" smtClean="0"/>
              <a:t>, it is recommended that they be allowed to wear the items for that day only.</a:t>
            </a:r>
            <a:endParaRPr lang="en-US" sz="2400" u="sng" dirty="0"/>
          </a:p>
        </p:txBody>
      </p:sp>
      <p:sp>
        <p:nvSpPr>
          <p:cNvPr id="5" name="Slide Number Placeholder 4"/>
          <p:cNvSpPr>
            <a:spLocks noGrp="1"/>
          </p:cNvSpPr>
          <p:nvPr>
            <p:ph type="sldNum" sz="quarter" idx="12"/>
          </p:nvPr>
        </p:nvSpPr>
        <p:spPr/>
        <p:txBody>
          <a:bodyPr/>
          <a:lstStyle/>
          <a:p>
            <a:fld id="{254C69CA-102C-4EFE-9CCC-0035B5966A1E}" type="slidenum">
              <a:rPr lang="en-US" smtClean="0"/>
              <a:pPr/>
              <a:t>36</a:t>
            </a:fld>
            <a:endParaRPr lang="en-US"/>
          </a:p>
        </p:txBody>
      </p:sp>
      <p:pic>
        <p:nvPicPr>
          <p:cNvPr id="6" name="Picture 5"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028343"/>
            <a:ext cx="8305800" cy="4524315"/>
          </a:xfrm>
          <a:prstGeom prst="rect">
            <a:avLst/>
          </a:prstGeom>
        </p:spPr>
        <p:txBody>
          <a:bodyPr wrap="square">
            <a:spAutoFit/>
          </a:bodyPr>
          <a:lstStyle/>
          <a:p>
            <a:r>
              <a:rPr lang="en-US" sz="2400" dirty="0" smtClean="0"/>
              <a:t>Since the emptiness of the deceased student’s chair can be unsettling and evocative, after approximately five days (or after the funeral), seat assignments may be re-arranged to create a new environment. </a:t>
            </a:r>
            <a:r>
              <a:rPr lang="en-US" sz="2400" u="sng" dirty="0" smtClean="0"/>
              <a:t>Teachers should explain in advance that the intention is to strike a balance between compassionately honoring the student who has died while at the same time returning the focus back to the classroom curriculum. </a:t>
            </a:r>
          </a:p>
          <a:p>
            <a:endParaRPr lang="en-US" sz="2400" dirty="0" smtClean="0"/>
          </a:p>
          <a:p>
            <a:r>
              <a:rPr lang="en-US" sz="2400" dirty="0" smtClean="0"/>
              <a:t>The students can be involved in planning how to respectfully remove the desk; for example, they could read a statement that emphasizes their love for their friend and their commitment to work to eradicate suicide in his or her memory. </a:t>
            </a:r>
            <a:endParaRPr lang="en-US" sz="2400"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37</a:t>
            </a:fld>
            <a:endParaRPr lang="en-US"/>
          </a:p>
        </p:txBody>
      </p:sp>
      <p:pic>
        <p:nvPicPr>
          <p:cNvPr id="5" name="Picture 4" descr="NSPI_Logo.jpg"/>
          <p:cNvPicPr>
            <a:picLocks noChangeAspect="1"/>
          </p:cNvPicPr>
          <p:nvPr/>
        </p:nvPicPr>
        <p:blipFill>
          <a:blip r:embed="rId2" cstate="print"/>
          <a:stretch>
            <a:fillRect/>
          </a:stretch>
        </p:blipFill>
        <p:spPr>
          <a:xfrm>
            <a:off x="228600" y="6172200"/>
            <a:ext cx="1415143" cy="495300"/>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Resources for </a:t>
            </a:r>
            <a:r>
              <a:rPr lang="en-US" dirty="0" err="1" smtClean="0"/>
              <a:t>Postvention</a:t>
            </a:r>
            <a:endParaRPr lang="en-US" dirty="0"/>
          </a:p>
        </p:txBody>
      </p:sp>
      <p:sp>
        <p:nvSpPr>
          <p:cNvPr id="3" name="TextBox 2"/>
          <p:cNvSpPr txBox="1"/>
          <p:nvPr/>
        </p:nvSpPr>
        <p:spPr>
          <a:xfrm>
            <a:off x="228600" y="1371600"/>
            <a:ext cx="8763000" cy="5047536"/>
          </a:xfrm>
          <a:prstGeom prst="rect">
            <a:avLst/>
          </a:prstGeom>
          <a:noFill/>
        </p:spPr>
        <p:txBody>
          <a:bodyPr wrap="square" rtlCol="0">
            <a:spAutoFit/>
          </a:bodyPr>
          <a:lstStyle/>
          <a:p>
            <a:r>
              <a:rPr lang="en-US" sz="2400" b="1" dirty="0" smtClean="0"/>
              <a:t>Preventing Suicide A TOOLKIT FOR HIGH SCHOOLS - SAMHSA</a:t>
            </a:r>
          </a:p>
          <a:p>
            <a:r>
              <a:rPr lang="en-US" sz="2400" b="1" dirty="0" smtClean="0"/>
              <a:t> </a:t>
            </a:r>
            <a:r>
              <a:rPr lang="en-US" sz="2400" dirty="0" smtClean="0"/>
              <a:t>page 88-91</a:t>
            </a:r>
          </a:p>
          <a:p>
            <a:r>
              <a:rPr lang="en-US" sz="2400" dirty="0" smtClean="0"/>
              <a:t>Examples of sample scripts /guidelines/letters/guidelines for </a:t>
            </a:r>
            <a:r>
              <a:rPr lang="en-US" sz="2400" dirty="0" err="1" smtClean="0"/>
              <a:t>memorializations</a:t>
            </a:r>
            <a:r>
              <a:rPr lang="en-US" sz="2400" dirty="0" smtClean="0"/>
              <a:t>  Page  92-109</a:t>
            </a:r>
          </a:p>
          <a:p>
            <a:endParaRPr lang="en-US" sz="2400" dirty="0"/>
          </a:p>
          <a:p>
            <a:r>
              <a:rPr lang="en-US" sz="2400" b="1" dirty="0" err="1" smtClean="0"/>
              <a:t>Postvention</a:t>
            </a:r>
            <a:r>
              <a:rPr lang="en-US" sz="2400" b="1" dirty="0" smtClean="0"/>
              <a:t> Manual Star Center - </a:t>
            </a:r>
            <a:r>
              <a:rPr lang="en-US" b="1" dirty="0" smtClean="0"/>
              <a:t>Services for Teens At Risk</a:t>
            </a:r>
          </a:p>
          <a:p>
            <a:r>
              <a:rPr lang="en-US" sz="2000" dirty="0" smtClean="0">
                <a:hlinkClick r:id="rId2"/>
              </a:rPr>
              <a:t>http://www.starcenter.pitt.edu/Files/PDF/Manuals/Postvention.pdf</a:t>
            </a:r>
            <a:endParaRPr lang="en-US" sz="2000" dirty="0" smtClean="0"/>
          </a:p>
          <a:p>
            <a:endParaRPr lang="en-US" sz="2400" dirty="0"/>
          </a:p>
          <a:p>
            <a:r>
              <a:rPr lang="en-US" sz="2400" b="1" dirty="0" smtClean="0"/>
              <a:t>After a Suicide: A Toolkit for Schools – </a:t>
            </a:r>
            <a:r>
              <a:rPr lang="en-US" b="1" dirty="0" smtClean="0"/>
              <a:t>Suicide Prevention Resource Center</a:t>
            </a:r>
          </a:p>
          <a:p>
            <a:r>
              <a:rPr lang="en-US" sz="2000" dirty="0" smtClean="0">
                <a:hlinkClick r:id="rId3"/>
              </a:rPr>
              <a:t>http://www.sprc.org/sites/sprc.org/files/library/AfteraSuicideToolkitforSchools.pdf</a:t>
            </a:r>
            <a:endParaRPr lang="en-US" sz="2000" dirty="0" smtClean="0"/>
          </a:p>
          <a:p>
            <a:endParaRPr lang="en-US" dirty="0" smtClean="0"/>
          </a:p>
          <a:p>
            <a:endParaRPr lang="en-US" dirty="0"/>
          </a:p>
          <a:p>
            <a:endParaRPr lang="en-US" dirty="0" smtClean="0"/>
          </a:p>
          <a:p>
            <a:endParaRPr lang="en-US" dirty="0"/>
          </a:p>
          <a:p>
            <a:endParaRPr lang="en-US" dirty="0"/>
          </a:p>
        </p:txBody>
      </p:sp>
      <p:pic>
        <p:nvPicPr>
          <p:cNvPr id="4" name="Picture 3" descr="NSPI_Logo.jpg"/>
          <p:cNvPicPr>
            <a:picLocks noChangeAspect="1"/>
          </p:cNvPicPr>
          <p:nvPr/>
        </p:nvPicPr>
        <p:blipFill>
          <a:blip r:embed="rId4" cstate="print"/>
          <a:stretch>
            <a:fillRect/>
          </a:stretch>
        </p:blipFill>
        <p:spPr>
          <a:xfrm>
            <a:off x="228600" y="61722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Suicide Prevention </a:t>
            </a:r>
            <a:endParaRPr lang="en-US" dirty="0"/>
          </a:p>
        </p:txBody>
      </p:sp>
      <p:sp>
        <p:nvSpPr>
          <p:cNvPr id="3" name="TextBox 2"/>
          <p:cNvSpPr txBox="1"/>
          <p:nvPr/>
        </p:nvSpPr>
        <p:spPr>
          <a:xfrm>
            <a:off x="457200" y="1524000"/>
            <a:ext cx="8229600" cy="5078313"/>
          </a:xfrm>
          <a:prstGeom prst="rect">
            <a:avLst/>
          </a:prstGeom>
          <a:noFill/>
        </p:spPr>
        <p:txBody>
          <a:bodyPr wrap="square" rtlCol="0">
            <a:spAutoFit/>
          </a:bodyPr>
          <a:lstStyle/>
          <a:p>
            <a:r>
              <a:rPr lang="en-US" sz="2400" b="1" i="1" dirty="0" smtClean="0"/>
              <a:t>After</a:t>
            </a:r>
            <a:r>
              <a:rPr lang="en-US" sz="2400" dirty="0" smtClean="0"/>
              <a:t> your school develops Protocols and Policies</a:t>
            </a:r>
          </a:p>
          <a:p>
            <a:pPr>
              <a:buFontTx/>
              <a:buChar char="-"/>
            </a:pPr>
            <a:endParaRPr lang="en-US" sz="2400" dirty="0"/>
          </a:p>
          <a:p>
            <a:pPr>
              <a:buFontTx/>
              <a:buChar char="-"/>
            </a:pPr>
            <a:r>
              <a:rPr lang="en-US" sz="2400" dirty="0" smtClean="0"/>
              <a:t>Your school should have staff education and training, and a training for students (ex. Signs of Suicide toolkit and screening option)</a:t>
            </a:r>
          </a:p>
          <a:p>
            <a:pPr>
              <a:buFontTx/>
              <a:buChar char="-"/>
            </a:pPr>
            <a:endParaRPr lang="en-US" sz="2400" dirty="0"/>
          </a:p>
          <a:p>
            <a:pPr>
              <a:buFontTx/>
              <a:buChar char="-"/>
            </a:pPr>
            <a:r>
              <a:rPr lang="en-US" sz="2400" dirty="0" smtClean="0"/>
              <a:t> An important step to a comprehensive school suicide prevention program, parent education and outreach program.  SAMHSA’s TOOLKIT page 128-138</a:t>
            </a:r>
          </a:p>
          <a:p>
            <a:endParaRPr lang="en-US" sz="2400" dirty="0"/>
          </a:p>
          <a:p>
            <a:pPr algn="ctr"/>
            <a:r>
              <a:rPr lang="en-US" sz="2400" b="1" dirty="0" smtClean="0"/>
              <a:t>Video</a:t>
            </a:r>
            <a:r>
              <a:rPr lang="en-US" sz="2400" dirty="0" smtClean="0"/>
              <a:t>- What Every Parent Should Know</a:t>
            </a:r>
          </a:p>
          <a:p>
            <a:pPr algn="ctr"/>
            <a:r>
              <a:rPr lang="en-US" sz="2400" dirty="0" smtClean="0"/>
              <a:t>-Society for the Prevention of Teen Suicide</a:t>
            </a:r>
          </a:p>
          <a:p>
            <a:endParaRPr lang="en-US" dirty="0"/>
          </a:p>
          <a:p>
            <a:endParaRPr lang="en-US" dirty="0"/>
          </a:p>
        </p:txBody>
      </p:sp>
      <p:pic>
        <p:nvPicPr>
          <p:cNvPr id="4" name="Picture 3"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Terms Used and Suggested Language</a:t>
            </a:r>
            <a:endParaRPr lang="en-US" dirty="0"/>
          </a:p>
        </p:txBody>
      </p:sp>
      <p:sp>
        <p:nvSpPr>
          <p:cNvPr id="3" name="Content Placeholder 2"/>
          <p:cNvSpPr>
            <a:spLocks noGrp="1"/>
          </p:cNvSpPr>
          <p:nvPr>
            <p:ph idx="1"/>
          </p:nvPr>
        </p:nvSpPr>
        <p:spPr>
          <a:xfrm>
            <a:off x="457200" y="1219200"/>
            <a:ext cx="8229600" cy="5105400"/>
          </a:xfrm>
        </p:spPr>
        <p:txBody>
          <a:bodyPr>
            <a:normAutofit lnSpcReduction="10000"/>
          </a:bodyPr>
          <a:lstStyle/>
          <a:p>
            <a:r>
              <a:rPr lang="en-US" sz="2000" b="1" dirty="0" err="1" smtClean="0"/>
              <a:t>Postvention</a:t>
            </a:r>
            <a:r>
              <a:rPr lang="en-US" sz="2000" b="1" dirty="0" smtClean="0"/>
              <a:t>: A coordinated and comprehensive set of specific interventions to be implemented </a:t>
            </a:r>
            <a:r>
              <a:rPr lang="en-US" sz="2000" dirty="0" smtClean="0"/>
              <a:t>after a crisis or traumatic event has occurred. </a:t>
            </a:r>
          </a:p>
          <a:p>
            <a:r>
              <a:rPr lang="en-US" sz="2000" b="1" dirty="0" smtClean="0"/>
              <a:t>Gatekeeper: Term used to define the role of the individuals who are routinely in direct contact  </a:t>
            </a:r>
            <a:r>
              <a:rPr lang="en-US" sz="2000" dirty="0" smtClean="0"/>
              <a:t>with a specified target audience who are trained to know basic suicide prevention steps . Gatekeepers are trained to recognize and respond appropriately to warning signs of suicidal behavior and to assist at-risk individuals in getting the help they need.</a:t>
            </a:r>
          </a:p>
          <a:p>
            <a:r>
              <a:rPr lang="en-US" sz="2000" b="1" dirty="0" smtClean="0"/>
              <a:t>Contagion: A phenomenon whereby susceptible persons are influenced towards suicidal </a:t>
            </a:r>
            <a:r>
              <a:rPr lang="en-US" sz="2000" dirty="0" smtClean="0"/>
              <a:t>behavior through knowledge of another person’s suicidal acts.</a:t>
            </a:r>
          </a:p>
          <a:p>
            <a:r>
              <a:rPr lang="en-US" sz="2000" b="1" dirty="0" smtClean="0"/>
              <a:t>Crisis response plan: A document that spells out the procedures to be followed in the event of </a:t>
            </a:r>
            <a:r>
              <a:rPr lang="en-US" sz="2000" dirty="0" smtClean="0"/>
              <a:t>threatening situations.</a:t>
            </a:r>
          </a:p>
          <a:p>
            <a:r>
              <a:rPr lang="en-US" sz="2000" b="1" dirty="0" smtClean="0"/>
              <a:t>Crisis team: A group of individuals trained and assembled for the purpose of responding to the </a:t>
            </a:r>
            <a:r>
              <a:rPr lang="en-US" sz="2000" dirty="0" smtClean="0"/>
              <a:t>needs of other during and after a crisis event/situation.</a:t>
            </a:r>
            <a:endParaRPr lang="en-US" sz="2000"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4</a:t>
            </a:fld>
            <a:endParaRPr lang="en-US"/>
          </a:p>
        </p:txBody>
      </p:sp>
      <p:pic>
        <p:nvPicPr>
          <p:cNvPr id="5" name="Picture 4" descr="NSPI_Logo.jpg"/>
          <p:cNvPicPr>
            <a:picLocks noChangeAspect="1"/>
          </p:cNvPicPr>
          <p:nvPr/>
        </p:nvPicPr>
        <p:blipFill>
          <a:blip r:embed="rId2" cstate="print"/>
          <a:stretch>
            <a:fillRect/>
          </a:stretch>
        </p:blipFill>
        <p:spPr>
          <a:xfrm>
            <a:off x="152400" y="6172200"/>
            <a:ext cx="1415143" cy="495300"/>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Programs</a:t>
            </a:r>
            <a:endParaRPr lang="en-US" dirty="0"/>
          </a:p>
        </p:txBody>
      </p:sp>
      <p:sp>
        <p:nvSpPr>
          <p:cNvPr id="3" name="TextBox 2"/>
          <p:cNvSpPr txBox="1"/>
          <p:nvPr/>
        </p:nvSpPr>
        <p:spPr>
          <a:xfrm>
            <a:off x="457200" y="1447801"/>
            <a:ext cx="8229600" cy="6001643"/>
          </a:xfrm>
          <a:prstGeom prst="rect">
            <a:avLst/>
          </a:prstGeom>
          <a:noFill/>
        </p:spPr>
        <p:txBody>
          <a:bodyPr wrap="square" rtlCol="0">
            <a:spAutoFit/>
          </a:bodyPr>
          <a:lstStyle/>
          <a:p>
            <a:pPr algn="ctr"/>
            <a:r>
              <a:rPr lang="en-US" sz="2400" b="1" dirty="0" smtClean="0"/>
              <a:t>Because Kids Tell Kids…..</a:t>
            </a:r>
          </a:p>
          <a:p>
            <a:pPr algn="ctr"/>
            <a:endParaRPr lang="en-US" sz="2400" b="1" dirty="0" smtClean="0"/>
          </a:p>
          <a:p>
            <a:pPr algn="ctr"/>
            <a:endParaRPr lang="en-US" sz="2400" dirty="0"/>
          </a:p>
          <a:p>
            <a:pPr algn="ctr"/>
            <a:r>
              <a:rPr lang="en-US" sz="2400" dirty="0" smtClean="0"/>
              <a:t>Educate and involve students in good mental health and </a:t>
            </a:r>
          </a:p>
          <a:p>
            <a:pPr algn="ctr"/>
            <a:r>
              <a:rPr lang="en-US" sz="2400" dirty="0" smtClean="0"/>
              <a:t>suicide prevention</a:t>
            </a:r>
          </a:p>
          <a:p>
            <a:pPr algn="ctr"/>
            <a:endParaRPr lang="en-US" sz="2400" dirty="0"/>
          </a:p>
          <a:p>
            <a:pPr algn="ctr"/>
            <a:r>
              <a:rPr lang="en-US" sz="2400" dirty="0" smtClean="0"/>
              <a:t>Resource is SAMHSA TOOLKIT</a:t>
            </a:r>
          </a:p>
          <a:p>
            <a:pPr algn="ctr"/>
            <a:r>
              <a:rPr lang="en-US" sz="2400" dirty="0" smtClean="0"/>
              <a:t>Training (Chapter 6)</a:t>
            </a:r>
          </a:p>
          <a:p>
            <a:pPr algn="ctr"/>
            <a:r>
              <a:rPr lang="en-US" sz="2400" dirty="0" smtClean="0"/>
              <a:t> and Screening (Chapter 7)</a:t>
            </a:r>
          </a:p>
          <a:p>
            <a:pPr algn="ctr"/>
            <a:r>
              <a:rPr lang="en-US" sz="2400" dirty="0" smtClean="0"/>
              <a:t>Signs of Suicide Program</a:t>
            </a:r>
          </a:p>
          <a:p>
            <a:pPr algn="ctr"/>
            <a:endParaRPr lang="en-US" sz="2400" dirty="0"/>
          </a:p>
          <a:p>
            <a:pPr algn="ctr"/>
            <a:r>
              <a:rPr lang="en-US" sz="2400" dirty="0" smtClean="0"/>
              <a:t>Resource Section</a:t>
            </a:r>
          </a:p>
          <a:p>
            <a:pPr algn="ctr"/>
            <a:endParaRPr lang="en-US" sz="2400" dirty="0"/>
          </a:p>
          <a:p>
            <a:pPr algn="ctr"/>
            <a:r>
              <a:rPr lang="en-US" sz="2400" dirty="0" smtClean="0"/>
              <a:t> </a:t>
            </a:r>
          </a:p>
          <a:p>
            <a:endParaRPr lang="en-US" sz="2400" dirty="0"/>
          </a:p>
          <a:p>
            <a:r>
              <a:rPr lang="en-US" sz="2400" dirty="0" smtClean="0"/>
              <a:t> </a:t>
            </a:r>
            <a:endParaRPr lang="en-US" sz="2400" dirty="0"/>
          </a:p>
        </p:txBody>
      </p:sp>
      <p:pic>
        <p:nvPicPr>
          <p:cNvPr id="4" name="Picture 3"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297362"/>
          </a:xfrm>
        </p:spPr>
        <p:txBody>
          <a:bodyPr>
            <a:normAutofit fontScale="90000"/>
          </a:bodyPr>
          <a:lstStyle/>
          <a:p>
            <a:r>
              <a:rPr lang="en-US" dirty="0" smtClean="0"/>
              <a:t/>
            </a:r>
            <a:br>
              <a:rPr lang="en-US" dirty="0" smtClean="0"/>
            </a:br>
            <a:r>
              <a:rPr lang="en-US" dirty="0" smtClean="0"/>
              <a:t>NOW…..START A SCHOOL TEAM </a:t>
            </a:r>
            <a:br>
              <a:rPr lang="en-US" dirty="0" smtClean="0"/>
            </a:br>
            <a:r>
              <a:rPr lang="en-US" sz="2000" dirty="0" smtClean="0"/>
              <a:t>for the</a:t>
            </a:r>
            <a:r>
              <a:rPr lang="en-US" dirty="0" smtClean="0"/>
              <a:t/>
            </a:r>
            <a:br>
              <a:rPr lang="en-US" dirty="0" smtClean="0"/>
            </a:br>
            <a:r>
              <a:rPr lang="en-US" dirty="0" smtClean="0"/>
              <a:t>Saturday, September 12, 2015</a:t>
            </a:r>
            <a:br>
              <a:rPr lang="en-US" dirty="0" smtClean="0"/>
            </a:br>
            <a:r>
              <a:rPr lang="en-US" dirty="0" smtClean="0"/>
              <a:t>Share the Journey Walk </a:t>
            </a:r>
            <a:br>
              <a:rPr lang="en-US" dirty="0" smtClean="0"/>
            </a:br>
            <a:r>
              <a:rPr lang="en-US" dirty="0" smtClean="0"/>
              <a:t>for</a:t>
            </a:r>
            <a:br>
              <a:rPr lang="en-US" dirty="0" smtClean="0"/>
            </a:br>
            <a:r>
              <a:rPr lang="en-US" dirty="0" smtClean="0"/>
              <a:t>Suicide Prevention</a:t>
            </a:r>
            <a:br>
              <a:rPr lang="en-US" dirty="0" smtClean="0"/>
            </a:br>
            <a:r>
              <a:rPr lang="en-US" dirty="0" smtClean="0"/>
              <a:t>  </a:t>
            </a:r>
            <a:br>
              <a:rPr lang="en-US" dirty="0" smtClean="0"/>
            </a:br>
            <a:endParaRPr lang="en-US"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41</a:t>
            </a:fld>
            <a:endParaRPr lang="en-US"/>
          </a:p>
        </p:txBody>
      </p:sp>
      <p:pic>
        <p:nvPicPr>
          <p:cNvPr id="5" name="Picture 4" descr="people walking watercolor.jpg"/>
          <p:cNvPicPr>
            <a:picLocks noChangeAspect="1"/>
          </p:cNvPicPr>
          <p:nvPr/>
        </p:nvPicPr>
        <p:blipFill>
          <a:blip r:embed="rId2" cstate="print"/>
          <a:stretch>
            <a:fillRect/>
          </a:stretch>
        </p:blipFill>
        <p:spPr>
          <a:xfrm>
            <a:off x="5105400" y="4648200"/>
            <a:ext cx="2743200" cy="2057400"/>
          </a:xfrm>
          <a:prstGeom prst="rect">
            <a:avLst/>
          </a:prstGeom>
        </p:spPr>
      </p:pic>
      <p:pic>
        <p:nvPicPr>
          <p:cNvPr id="6" name="Picture 5" descr="walk poster blk.jpg"/>
          <p:cNvPicPr>
            <a:picLocks noChangeAspect="1"/>
          </p:cNvPicPr>
          <p:nvPr/>
        </p:nvPicPr>
        <p:blipFill>
          <a:blip r:embed="rId3" cstate="print"/>
          <a:stretch>
            <a:fillRect/>
          </a:stretch>
        </p:blipFill>
        <p:spPr>
          <a:xfrm>
            <a:off x="1371600" y="4648200"/>
            <a:ext cx="2438400" cy="20574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normAutofit fontScale="90000"/>
          </a:bodyPr>
          <a:lstStyle/>
          <a:p>
            <a:r>
              <a:rPr lang="en-US" dirty="0" smtClean="0"/>
              <a:t/>
            </a:r>
            <a:br>
              <a:rPr lang="en-US" dirty="0" smtClean="0"/>
            </a:br>
            <a:r>
              <a:rPr lang="en-US" dirty="0" smtClean="0"/>
              <a:t>PLEASE do not say</a:t>
            </a:r>
            <a:br>
              <a:rPr lang="en-US" dirty="0" smtClean="0"/>
            </a:br>
            <a:r>
              <a:rPr lang="en-US" dirty="0" smtClean="0"/>
              <a:t>COMMITTED SUICIDE</a:t>
            </a:r>
            <a:br>
              <a:rPr lang="en-US" dirty="0" smtClean="0"/>
            </a:br>
            <a:endParaRPr lang="en-US" dirty="0"/>
          </a:p>
        </p:txBody>
      </p:sp>
      <p:sp>
        <p:nvSpPr>
          <p:cNvPr id="3" name="Content Placeholder 2"/>
          <p:cNvSpPr>
            <a:spLocks noGrp="1"/>
          </p:cNvSpPr>
          <p:nvPr>
            <p:ph idx="1"/>
          </p:nvPr>
        </p:nvSpPr>
        <p:spPr>
          <a:xfrm>
            <a:off x="457200" y="2895600"/>
            <a:ext cx="8229600" cy="3230563"/>
          </a:xfrm>
        </p:spPr>
        <p:txBody>
          <a:bodyPr/>
          <a:lstStyle/>
          <a:p>
            <a:pPr algn="ctr">
              <a:buNone/>
            </a:pPr>
            <a:r>
              <a:rPr lang="en-US" dirty="0" smtClean="0"/>
              <a:t>Please be respectful and say someone</a:t>
            </a:r>
          </a:p>
          <a:p>
            <a:endParaRPr lang="en-US" dirty="0" smtClean="0"/>
          </a:p>
          <a:p>
            <a:pPr algn="ctr">
              <a:buNone/>
            </a:pPr>
            <a:r>
              <a:rPr lang="en-US" sz="6000" dirty="0" smtClean="0"/>
              <a:t>DIED BY SUICIDE</a:t>
            </a:r>
            <a:endParaRPr lang="en-US" sz="6000" dirty="0"/>
          </a:p>
        </p:txBody>
      </p:sp>
      <p:sp>
        <p:nvSpPr>
          <p:cNvPr id="4" name="Slide Number Placeholder 3"/>
          <p:cNvSpPr>
            <a:spLocks noGrp="1"/>
          </p:cNvSpPr>
          <p:nvPr>
            <p:ph type="sldNum" sz="quarter" idx="12"/>
          </p:nvPr>
        </p:nvSpPr>
        <p:spPr/>
        <p:txBody>
          <a:bodyPr/>
          <a:lstStyle/>
          <a:p>
            <a:fld id="{254C69CA-102C-4EFE-9CCC-0035B5966A1E}" type="slidenum">
              <a:rPr lang="en-US" smtClean="0"/>
              <a:pPr/>
              <a:t>5</a:t>
            </a:fld>
            <a:endParaRPr lang="en-US"/>
          </a:p>
        </p:txBody>
      </p:sp>
      <p:pic>
        <p:nvPicPr>
          <p:cNvPr id="5" name="Picture 4" descr="NSPI_Logo.jpg"/>
          <p:cNvPicPr>
            <a:picLocks noChangeAspect="1"/>
          </p:cNvPicPr>
          <p:nvPr/>
        </p:nvPicPr>
        <p:blipFill>
          <a:blip r:embed="rId2" cstate="print"/>
          <a:stretch>
            <a:fillRect/>
          </a:stretch>
        </p:blipFill>
        <p:spPr>
          <a:xfrm>
            <a:off x="152400" y="6172200"/>
            <a:ext cx="1415143" cy="4953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Planning is First!</a:t>
            </a:r>
            <a:endParaRPr lang="en-US" dirty="0"/>
          </a:p>
        </p:txBody>
      </p:sp>
      <p:sp>
        <p:nvSpPr>
          <p:cNvPr id="3" name="Content Placeholder 2"/>
          <p:cNvSpPr>
            <a:spLocks noGrp="1"/>
          </p:cNvSpPr>
          <p:nvPr>
            <p:ph idx="1"/>
          </p:nvPr>
        </p:nvSpPr>
        <p:spPr/>
        <p:txBody>
          <a:bodyPr/>
          <a:lstStyle/>
          <a:p>
            <a:r>
              <a:rPr lang="en-US" dirty="0" smtClean="0"/>
              <a:t>Crisis plans for suicide prevention should be completed and provided to school staff before there is a crisis.</a:t>
            </a:r>
          </a:p>
          <a:p>
            <a:r>
              <a:rPr lang="en-US" dirty="0" smtClean="0"/>
              <a:t>Overall Suicide </a:t>
            </a:r>
            <a:r>
              <a:rPr lang="en-US" dirty="0" smtClean="0"/>
              <a:t>Prevention </a:t>
            </a:r>
            <a:r>
              <a:rPr lang="en-US" dirty="0" smtClean="0"/>
              <a:t>Planning should start with Prevention.</a:t>
            </a:r>
          </a:p>
          <a:p>
            <a:r>
              <a:rPr lang="en-US" dirty="0" err="1" smtClean="0"/>
              <a:t>Postvention</a:t>
            </a:r>
            <a:r>
              <a:rPr lang="en-US" dirty="0" smtClean="0"/>
              <a:t> follows the school crisis plan for AFTER a Suicide.</a:t>
            </a:r>
            <a:endParaRPr lang="en-US" dirty="0"/>
          </a:p>
        </p:txBody>
      </p:sp>
      <p:pic>
        <p:nvPicPr>
          <p:cNvPr id="4" name="Picture 3" descr="NSPI_Logo.jpg"/>
          <p:cNvPicPr>
            <a:picLocks noChangeAspect="1"/>
          </p:cNvPicPr>
          <p:nvPr/>
        </p:nvPicPr>
        <p:blipFill>
          <a:blip r:embed="rId2" cstate="print"/>
          <a:stretch>
            <a:fillRect/>
          </a:stretch>
        </p:blipFill>
        <p:spPr>
          <a:xfrm>
            <a:off x="381000" y="60960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en-US" sz="3600" dirty="0"/>
              <a:t>Lessons From Loss </a:t>
            </a:r>
            <a:r>
              <a:rPr lang="en-US" sz="3600" dirty="0" smtClean="0"/>
              <a:t/>
            </a:r>
            <a:br>
              <a:rPr lang="en-US" sz="3600" dirty="0" smtClean="0"/>
            </a:br>
            <a:r>
              <a:rPr lang="en-US" sz="3600" dirty="0" smtClean="0"/>
              <a:t>Those </a:t>
            </a:r>
            <a:r>
              <a:rPr lang="en-US" sz="3600" dirty="0"/>
              <a:t>Who Have Been There</a:t>
            </a:r>
          </a:p>
        </p:txBody>
      </p:sp>
      <p:sp>
        <p:nvSpPr>
          <p:cNvPr id="30723" name="Rectangle 3"/>
          <p:cNvSpPr>
            <a:spLocks noGrp="1" noChangeArrowheads="1"/>
          </p:cNvSpPr>
          <p:nvPr>
            <p:ph type="body" idx="1"/>
          </p:nvPr>
        </p:nvSpPr>
        <p:spPr/>
        <p:txBody>
          <a:bodyPr>
            <a:normAutofit fontScale="92500" lnSpcReduction="20000"/>
          </a:bodyPr>
          <a:lstStyle/>
          <a:p>
            <a:r>
              <a:rPr lang="en-US" sz="2800" dirty="0"/>
              <a:t>Most folks “get by” through their natural supports</a:t>
            </a:r>
          </a:p>
          <a:p>
            <a:r>
              <a:rPr lang="en-US" sz="2800" dirty="0"/>
              <a:t>Schools are often expected to serve as the </a:t>
            </a:r>
            <a:r>
              <a:rPr lang="en-US" sz="2800" i="1" dirty="0"/>
              <a:t>only</a:t>
            </a:r>
            <a:r>
              <a:rPr lang="en-US" sz="2800" dirty="0"/>
              <a:t> supports for some students</a:t>
            </a:r>
          </a:p>
          <a:p>
            <a:r>
              <a:rPr lang="en-US" sz="2800" dirty="0"/>
              <a:t>Grieving is life long.  </a:t>
            </a:r>
            <a:r>
              <a:rPr lang="en-US" sz="2800" b="1" dirty="0"/>
              <a:t>We can often get “triggered” by another’s loss.</a:t>
            </a:r>
          </a:p>
          <a:p>
            <a:r>
              <a:rPr lang="en-US" sz="2800" dirty="0" smtClean="0"/>
              <a:t>A crisis can </a:t>
            </a:r>
            <a:r>
              <a:rPr lang="en-US" sz="2800" dirty="0"/>
              <a:t>also be a window of opportunity to get help </a:t>
            </a:r>
          </a:p>
          <a:p>
            <a:r>
              <a:rPr lang="en-US" sz="2800" dirty="0"/>
              <a:t>Anger is as common a response to loss as sadness  - there will be conflict</a:t>
            </a:r>
          </a:p>
          <a:p>
            <a:r>
              <a:rPr lang="en-US" sz="2800" dirty="0"/>
              <a:t>It is often two years after a loss that it “hits us</a:t>
            </a:r>
            <a:r>
              <a:rPr lang="en-US" sz="2800" dirty="0" smtClean="0"/>
              <a:t>”</a:t>
            </a:r>
            <a:endParaRPr lang="en-US" sz="900" dirty="0" smtClean="0"/>
          </a:p>
          <a:p>
            <a:pPr>
              <a:buNone/>
            </a:pPr>
            <a:endParaRPr lang="en-US" sz="2800" dirty="0" smtClean="0"/>
          </a:p>
          <a:p>
            <a:pPr>
              <a:buNone/>
            </a:pPr>
            <a:r>
              <a:rPr lang="en-US" sz="2800" dirty="0"/>
              <a:t> </a:t>
            </a:r>
            <a:r>
              <a:rPr lang="en-US" sz="2800" dirty="0" smtClean="0"/>
              <a:t>                                    - Paula </a:t>
            </a:r>
            <a:r>
              <a:rPr lang="en-US" sz="2800" dirty="0" err="1" smtClean="0"/>
              <a:t>McCommons</a:t>
            </a:r>
            <a:r>
              <a:rPr lang="en-US" sz="2800" dirty="0" smtClean="0"/>
              <a:t>, STAR Center</a:t>
            </a:r>
            <a:endParaRPr lang="en-US" sz="2800" dirty="0"/>
          </a:p>
        </p:txBody>
      </p:sp>
      <p:pic>
        <p:nvPicPr>
          <p:cNvPr id="4" name="Picture 3" descr="NSPI_Logo.jpg"/>
          <p:cNvPicPr>
            <a:picLocks noChangeAspect="1"/>
          </p:cNvPicPr>
          <p:nvPr/>
        </p:nvPicPr>
        <p:blipFill>
          <a:blip r:embed="rId3" cstate="print"/>
          <a:stretch>
            <a:fillRect/>
          </a:stretch>
        </p:blipFill>
        <p:spPr>
          <a:xfrm>
            <a:off x="381000" y="6096000"/>
            <a:ext cx="1415143" cy="495300"/>
          </a:xfrm>
          <a:prstGeom prst="rect">
            <a:avLst/>
          </a:prstGeom>
        </p:spPr>
      </p:pic>
      <p:sp>
        <p:nvSpPr>
          <p:cNvPr id="5" name="Slide Number Placeholder 4"/>
          <p:cNvSpPr>
            <a:spLocks noGrp="1"/>
          </p:cNvSpPr>
          <p:nvPr>
            <p:ph type="sldNum" sz="quarter" idx="12"/>
          </p:nvPr>
        </p:nvSpPr>
        <p:spPr/>
        <p:txBody>
          <a:bodyPr/>
          <a:lstStyle/>
          <a:p>
            <a:fld id="{254C69CA-102C-4EFE-9CCC-0035B5966A1E}"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Prevention</a:t>
            </a:r>
            <a:endParaRPr lang="en-US" sz="3600" dirty="0"/>
          </a:p>
        </p:txBody>
      </p:sp>
      <p:sp>
        <p:nvSpPr>
          <p:cNvPr id="3" name="Content Placeholder 2"/>
          <p:cNvSpPr>
            <a:spLocks noGrp="1"/>
          </p:cNvSpPr>
          <p:nvPr>
            <p:ph idx="1"/>
          </p:nvPr>
        </p:nvSpPr>
        <p:spPr/>
        <p:txBody>
          <a:bodyPr>
            <a:normAutofit lnSpcReduction="10000"/>
          </a:bodyPr>
          <a:lstStyle/>
          <a:p>
            <a:r>
              <a:rPr lang="en-US" sz="2800" dirty="0" smtClean="0"/>
              <a:t>Train all school personnel (e.g. faculty, aides, administrators, bus drivers, secretaries, crossing guards, coaches, janitors, probation officers, nurses, counselors etc.) parents and other “gatekeepers” on youth highest at risk for suicide:</a:t>
            </a:r>
          </a:p>
          <a:p>
            <a:pPr lvl="1"/>
            <a:r>
              <a:rPr lang="en-US" sz="2400" dirty="0" smtClean="0"/>
              <a:t>Males 16 – 19</a:t>
            </a:r>
          </a:p>
          <a:p>
            <a:pPr lvl="1"/>
            <a:r>
              <a:rPr lang="en-US" sz="2400" dirty="0" smtClean="0"/>
              <a:t>Youth with mental health/ drug &amp; alcohol problems</a:t>
            </a:r>
          </a:p>
          <a:p>
            <a:pPr lvl="1"/>
            <a:r>
              <a:rPr lang="en-US" sz="2400" dirty="0" smtClean="0"/>
              <a:t>GLBTQ youth</a:t>
            </a:r>
          </a:p>
          <a:p>
            <a:pPr lvl="1"/>
            <a:r>
              <a:rPr lang="en-US" sz="2400" dirty="0" smtClean="0"/>
              <a:t>Youth who have attempted suicide in the past</a:t>
            </a:r>
          </a:p>
          <a:p>
            <a:pPr lvl="1"/>
            <a:r>
              <a:rPr lang="en-US" sz="2400" dirty="0" smtClean="0"/>
              <a:t>Teens with an impending disciplinary  action and other risk factors</a:t>
            </a:r>
            <a:endParaRPr lang="en-US" sz="2400" dirty="0"/>
          </a:p>
        </p:txBody>
      </p:sp>
      <p:sp>
        <p:nvSpPr>
          <p:cNvPr id="4" name="Slide Number Placeholder 3"/>
          <p:cNvSpPr>
            <a:spLocks noGrp="1"/>
          </p:cNvSpPr>
          <p:nvPr>
            <p:ph type="sldNum" sz="quarter" idx="12"/>
          </p:nvPr>
        </p:nvSpPr>
        <p:spPr/>
        <p:txBody>
          <a:bodyPr/>
          <a:lstStyle/>
          <a:p>
            <a:fld id="{FFF8B46B-421B-46E1-9C3E-EB7CB3AE487B}" type="slidenum">
              <a:rPr lang="en-US" smtClean="0"/>
              <a:pPr/>
              <a:t>8</a:t>
            </a:fld>
            <a:endParaRPr lang="en-US" dirty="0"/>
          </a:p>
        </p:txBody>
      </p:sp>
      <p:pic>
        <p:nvPicPr>
          <p:cNvPr id="5" name="Picture 4" descr="NSPI_Logo.jpg"/>
          <p:cNvPicPr>
            <a:picLocks noChangeAspect="1"/>
          </p:cNvPicPr>
          <p:nvPr/>
        </p:nvPicPr>
        <p:blipFill>
          <a:blip r:embed="rId3" cstate="print"/>
          <a:stretch>
            <a:fillRect/>
          </a:stretch>
        </p:blipFill>
        <p:spPr>
          <a:xfrm>
            <a:off x="228600" y="6172200"/>
            <a:ext cx="1415143" cy="4953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Why is </a:t>
            </a:r>
            <a:r>
              <a:rPr lang="en-US" dirty="0" err="1" smtClean="0"/>
              <a:t>Postvention</a:t>
            </a:r>
            <a:r>
              <a:rPr lang="en-US" dirty="0" smtClean="0"/>
              <a:t> considered </a:t>
            </a:r>
            <a:br>
              <a:rPr lang="en-US" dirty="0" smtClean="0"/>
            </a:br>
            <a:r>
              <a:rPr lang="en-US" dirty="0" smtClean="0"/>
              <a:t>Prevention and Equally Important?</a:t>
            </a:r>
            <a:br>
              <a:rPr lang="en-US" dirty="0" smtClean="0"/>
            </a:br>
            <a:endParaRPr lang="en-US" dirty="0"/>
          </a:p>
        </p:txBody>
      </p:sp>
      <p:sp>
        <p:nvSpPr>
          <p:cNvPr id="3" name="Rectangle 2"/>
          <p:cNvSpPr/>
          <p:nvPr/>
        </p:nvSpPr>
        <p:spPr>
          <a:xfrm>
            <a:off x="533400" y="1447800"/>
            <a:ext cx="7848600" cy="1815882"/>
          </a:xfrm>
          <a:prstGeom prst="rect">
            <a:avLst/>
          </a:prstGeom>
        </p:spPr>
        <p:txBody>
          <a:bodyPr wrap="square">
            <a:spAutoFit/>
          </a:bodyPr>
          <a:lstStyle/>
          <a:p>
            <a:r>
              <a:rPr lang="en-US" sz="2000" dirty="0" smtClean="0"/>
              <a:t>There are special considerations with a death by suicide. Balancing the threat of contagion with the opportunity to get students help.</a:t>
            </a:r>
          </a:p>
          <a:p>
            <a:endParaRPr lang="en-US" dirty="0" smtClean="0"/>
          </a:p>
          <a:p>
            <a:endParaRPr lang="en-US" dirty="0" smtClean="0"/>
          </a:p>
          <a:p>
            <a:endParaRPr lang="en-US" dirty="0"/>
          </a:p>
          <a:p>
            <a:endParaRPr lang="en-US" dirty="0"/>
          </a:p>
        </p:txBody>
      </p:sp>
      <p:sp>
        <p:nvSpPr>
          <p:cNvPr id="6" name="Rectangle 5"/>
          <p:cNvSpPr/>
          <p:nvPr/>
        </p:nvSpPr>
        <p:spPr>
          <a:xfrm>
            <a:off x="685800" y="2209800"/>
            <a:ext cx="7620000" cy="4062651"/>
          </a:xfrm>
          <a:prstGeom prst="rect">
            <a:avLst/>
          </a:prstGeom>
        </p:spPr>
        <p:txBody>
          <a:bodyPr wrap="square">
            <a:spAutoFit/>
          </a:bodyPr>
          <a:lstStyle/>
          <a:p>
            <a:pPr>
              <a:buFont typeface="Arial" pitchFamily="34" charset="0"/>
              <a:buChar char="•"/>
            </a:pPr>
            <a:r>
              <a:rPr lang="en-US" sz="2000" b="1" dirty="0" smtClean="0"/>
              <a:t>Talking about suicide does not cause it</a:t>
            </a:r>
            <a:r>
              <a:rPr lang="en-US" sz="2000" dirty="0" smtClean="0"/>
              <a:t>, but exposure to another’s suicide becomes a risk factor  for suicide…especially among teens.</a:t>
            </a:r>
          </a:p>
          <a:p>
            <a:endParaRPr lang="en-US" sz="2000" dirty="0" smtClean="0"/>
          </a:p>
          <a:p>
            <a:pPr>
              <a:buFont typeface="Arial" pitchFamily="34" charset="0"/>
              <a:buChar char="•"/>
            </a:pPr>
            <a:r>
              <a:rPr lang="en-US" sz="2000" dirty="0" smtClean="0"/>
              <a:t>The threat of a suicide cluster is higher for those at risk but generally youth do not know the young person who died. A cluster can also be triggered by the death of a celebrity.</a:t>
            </a:r>
          </a:p>
          <a:p>
            <a:endParaRPr lang="en-US" sz="2000" dirty="0" smtClean="0"/>
          </a:p>
          <a:p>
            <a:pPr>
              <a:buFont typeface="Arial" pitchFamily="34" charset="0"/>
              <a:buChar char="•"/>
            </a:pPr>
            <a:r>
              <a:rPr lang="en-US" sz="2000" dirty="0" smtClean="0"/>
              <a:t>Teens  are more vulnerable to the media coverage of a teen suicide than adults (6.9% to .9%)</a:t>
            </a:r>
          </a:p>
          <a:p>
            <a:endParaRPr lang="en-US" sz="2000" dirty="0" smtClean="0"/>
          </a:p>
          <a:p>
            <a:pPr>
              <a:buFont typeface="Arial" pitchFamily="34" charset="0"/>
              <a:buChar char="•"/>
            </a:pPr>
            <a:r>
              <a:rPr lang="en-US" sz="2000" dirty="0" smtClean="0"/>
              <a:t>Although close friends may not attempt, at 6 mo. after a friend’s completion, they met the criteria for MDD (29%) and PTSD (6%)   </a:t>
            </a:r>
          </a:p>
          <a:p>
            <a:endParaRPr lang="en-US" dirty="0"/>
          </a:p>
        </p:txBody>
      </p:sp>
      <p:pic>
        <p:nvPicPr>
          <p:cNvPr id="7" name="Picture 6" descr="NSPI_Logo.jpg"/>
          <p:cNvPicPr>
            <a:picLocks noChangeAspect="1"/>
          </p:cNvPicPr>
          <p:nvPr/>
        </p:nvPicPr>
        <p:blipFill>
          <a:blip r:embed="rId2" cstate="print"/>
          <a:stretch>
            <a:fillRect/>
          </a:stretch>
        </p:blipFill>
        <p:spPr>
          <a:xfrm>
            <a:off x="228600" y="6172200"/>
            <a:ext cx="1415143" cy="495300"/>
          </a:xfrm>
          <a:prstGeom prst="rect">
            <a:avLst/>
          </a:prstGeom>
        </p:spPr>
      </p:pic>
      <p:sp>
        <p:nvSpPr>
          <p:cNvPr id="8" name="Slide Number Placeholder 7"/>
          <p:cNvSpPr>
            <a:spLocks noGrp="1"/>
          </p:cNvSpPr>
          <p:nvPr>
            <p:ph type="sldNum" sz="quarter" idx="12"/>
          </p:nvPr>
        </p:nvSpPr>
        <p:spPr/>
        <p:txBody>
          <a:bodyPr/>
          <a:lstStyle/>
          <a:p>
            <a:fld id="{254C69CA-102C-4EFE-9CCC-0035B5966A1E}"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13984</TotalTime>
  <Words>4162</Words>
  <Application>Microsoft Office PowerPoint</Application>
  <PresentationFormat>On-screen Show (4:3)</PresentationFormat>
  <Paragraphs>313</Paragraphs>
  <Slides>41</Slides>
  <Notes>3</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AFTER A SCHOOL SUICIDE</vt:lpstr>
      <vt:lpstr>Overview of Postvention</vt:lpstr>
      <vt:lpstr>PowerPoint Presentation</vt:lpstr>
      <vt:lpstr>Terms Used and Suggested Language</vt:lpstr>
      <vt:lpstr> PLEASE do not say COMMITTED SUICIDE </vt:lpstr>
      <vt:lpstr>Crisis Planning is First!</vt:lpstr>
      <vt:lpstr>Lessons From Loss  Those Who Have Been There</vt:lpstr>
      <vt:lpstr>Prevention</vt:lpstr>
      <vt:lpstr> Why is Postvention considered  Prevention and Equally Important? </vt:lpstr>
      <vt:lpstr>     Six months after a peer suicide, exposed youth are at greater psychiatric risk than youth not exposed to a peer suicide.  4 x more likely to develop a MH disorder 6 x more likely to develop major depression More likely to develop PTSD   Most of the risk occurs within the first month of the exposure   Siblings showed less traumatic grief – perhaps more opportunity to grieve or receive more support </vt:lpstr>
      <vt:lpstr>And more findings…</vt:lpstr>
      <vt:lpstr>PowerPoint Presentation</vt:lpstr>
      <vt:lpstr>School Crisis Intervention Plan</vt:lpstr>
      <vt:lpstr>Definitions</vt:lpstr>
      <vt:lpstr>Crisis Response</vt:lpstr>
      <vt:lpstr>First Steps</vt:lpstr>
      <vt:lpstr> Follow the Plan!</vt:lpstr>
      <vt:lpstr>If family does not want cause disclosed…</vt:lpstr>
      <vt:lpstr>PowerPoint Presentation</vt:lpstr>
      <vt:lpstr>How Information is Shared with Students</vt:lpstr>
      <vt:lpstr>PowerPoint Presentation</vt:lpstr>
      <vt:lpstr>PowerPoint Presentation</vt:lpstr>
      <vt:lpstr>PowerPoint Presentation</vt:lpstr>
      <vt:lpstr>Safety</vt:lpstr>
      <vt:lpstr>PowerPoint Presentation</vt:lpstr>
      <vt:lpstr>Memorialization</vt:lpstr>
      <vt:lpstr>PowerPoint Presentation</vt:lpstr>
      <vt:lpstr>PowerPoint Presentation</vt:lpstr>
      <vt:lpstr>Schools need to prepare to do the following:</vt:lpstr>
      <vt:lpstr>Ask Students About</vt:lpstr>
      <vt:lpstr>Implications for Postvention:</vt:lpstr>
      <vt:lpstr>Schools should not…</vt:lpstr>
      <vt:lpstr>Memorializations</vt:lpstr>
      <vt:lpstr> Schools should have a consistent policy so that suicide deaths are handled in the same manner as any other deaths.  </vt:lpstr>
      <vt:lpstr>PowerPoint Presentation</vt:lpstr>
      <vt:lpstr>PowerPoint Presentation</vt:lpstr>
      <vt:lpstr>PowerPoint Presentation</vt:lpstr>
      <vt:lpstr>Resources for Postvention</vt:lpstr>
      <vt:lpstr>Suicide Prevention </vt:lpstr>
      <vt:lpstr>Student Programs</vt:lpstr>
      <vt:lpstr> NOW…..START A SCHOOL TEAM  for the Saturday, September 12, 2015 Share the Journey Walk  for Suicide Prevention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AFTER A SCHOOL SUICIDE</dc:title>
  <dc:creator>kathy wallace</dc:creator>
  <cp:lastModifiedBy>Joe DeLucca</cp:lastModifiedBy>
  <cp:revision>14</cp:revision>
  <dcterms:created xsi:type="dcterms:W3CDTF">2015-03-25T17:29:58Z</dcterms:created>
  <dcterms:modified xsi:type="dcterms:W3CDTF">2015-05-12T19:25:38Z</dcterms:modified>
</cp:coreProperties>
</file>